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D91zM56T1BJnq2xcmUukRQ==" hashData="AimRz2EUJn6KyUevoWBg0Cm4/1s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942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8D4B4-3F12-49C1-9A1A-1BB7B14B4BFD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86226-08A1-4AC1-9BDB-E8E83416C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68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885733" y="8686800"/>
            <a:ext cx="297226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35" tIns="46518" rIns="93035" bIns="46518" anchor="b"/>
          <a:lstStyle/>
          <a:p>
            <a:pPr algn="r" defTabSz="928688"/>
            <a:fld id="{E0199A4D-D603-4A9B-85EA-92D9BF318A81}" type="slidenum">
              <a:rPr lang="zh-CN" altLang="en-US" sz="1200">
                <a:solidFill>
                  <a:prstClr val="black"/>
                </a:solidFill>
                <a:latin typeface="Times New Roman" pitchFamily="18" charset="0"/>
              </a:rPr>
              <a:pPr algn="r" defTabSz="928688"/>
              <a:t>13</a:t>
            </a:fld>
            <a:endParaRPr lang="en-US" altLang="zh-CN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885733" y="8686800"/>
            <a:ext cx="297226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35" tIns="46518" rIns="93035" bIns="46518" anchor="b"/>
          <a:lstStyle/>
          <a:p>
            <a:pPr algn="r" defTabSz="928688"/>
            <a:fld id="{A856430E-AA17-4D86-9B45-5E9251871FBC}" type="slidenum">
              <a:rPr lang="zh-CN" altLang="en-US" sz="1200">
                <a:solidFill>
                  <a:prstClr val="black"/>
                </a:solidFill>
                <a:latin typeface="Times New Roman" pitchFamily="18" charset="0"/>
              </a:rPr>
              <a:pPr algn="r" defTabSz="928688"/>
              <a:t>13</a:t>
            </a:fld>
            <a:endParaRPr lang="en-US" altLang="zh-CN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216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2165" name="Notes Placeholder 2"/>
          <p:cNvSpPr>
            <a:spLocks noGrp="1"/>
          </p:cNvSpPr>
          <p:nvPr>
            <p:ph type="body" idx="1"/>
          </p:nvPr>
        </p:nvSpPr>
        <p:spPr>
          <a:xfrm>
            <a:off x="686270" y="4343400"/>
            <a:ext cx="5485463" cy="4114800"/>
          </a:xfrm>
          <a:noFill/>
          <a:ln/>
        </p:spPr>
        <p:txBody>
          <a:bodyPr lIns="93177" tIns="46589" rIns="93177" bIns="46589"/>
          <a:lstStyle/>
          <a:p>
            <a:pPr>
              <a:spcBef>
                <a:spcPct val="0"/>
              </a:spcBef>
            </a:pPr>
            <a:endParaRPr lang="zh-CN" altLang="en-US" smtClean="0">
              <a:latin typeface="Times New Roman" pitchFamily="18" charset="0"/>
            </a:endParaRPr>
          </a:p>
        </p:txBody>
      </p:sp>
      <p:sp>
        <p:nvSpPr>
          <p:cNvPr id="92166" name="Slide Number Placeholder 3"/>
          <p:cNvSpPr txBox="1">
            <a:spLocks noGrp="1"/>
          </p:cNvSpPr>
          <p:nvPr/>
        </p:nvSpPr>
        <p:spPr bwMode="auto">
          <a:xfrm>
            <a:off x="3884562" y="8684684"/>
            <a:ext cx="297226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7" rIns="93172" bIns="46587" anchor="b"/>
          <a:lstStyle/>
          <a:p>
            <a:pPr algn="r" defTabSz="931863"/>
            <a:fld id="{DC6AC89A-0BFD-4713-9C30-DF0B6450D95F}" type="slidenum">
              <a:rPr lang="zh-CN" altLang="en-US" sz="1200">
                <a:solidFill>
                  <a:prstClr val="black"/>
                </a:solidFill>
                <a:latin typeface="儷黑 Pro"/>
              </a:rPr>
              <a:pPr algn="r" defTabSz="931863"/>
              <a:t>13</a:t>
            </a:fld>
            <a:endParaRPr lang="en-US" altLang="zh-CN" sz="1200">
              <a:solidFill>
                <a:prstClr val="black"/>
              </a:solidFill>
              <a:latin typeface="儷黑 Pro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F0C4A-4B9F-434D-B28F-87036414B648}" type="slidenum">
              <a:rPr lang="zh-TW" altLang="en-US" smtClean="0">
                <a:solidFill>
                  <a:prstClr val="black"/>
                </a:solidFill>
              </a:rPr>
              <a:pPr/>
              <a:t>24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924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F0C4A-4B9F-434D-B28F-87036414B648}" type="slidenum">
              <a:rPr lang="zh-TW" altLang="en-US" smtClean="0">
                <a:solidFill>
                  <a:prstClr val="black"/>
                </a:solidFill>
              </a:rPr>
              <a:pPr/>
              <a:t>27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222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F0C4A-4B9F-434D-B28F-87036414B648}" type="slidenum">
              <a:rPr lang="zh-TW" altLang="en-US" smtClean="0">
                <a:solidFill>
                  <a:prstClr val="black"/>
                </a:solidFill>
              </a:rPr>
              <a:pPr/>
              <a:t>28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150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4C87FB3-305B-42FF-97AF-E8E173281B36}" type="datetimeFigureOut">
              <a:rPr lang="en-US">
                <a:solidFill>
                  <a:prstClr val="white"/>
                </a:solidFill>
              </a:rPr>
              <a:pPr/>
              <a:t>12/10/2014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226B8FE-AEB9-480E-A403-99E94B5C8869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4C87FB3-305B-42FF-97AF-E8E173281B36}" type="datetimeFigureOut">
              <a:rPr lang="en-US">
                <a:solidFill>
                  <a:prstClr val="white"/>
                </a:solidFill>
              </a:rPr>
              <a:pPr/>
              <a:t>12/10/2014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226B8FE-AEB9-480E-A403-99E94B5C8869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601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4C87FB3-305B-42FF-97AF-E8E173281B36}" type="datetimeFigureOut">
              <a:rPr lang="en-US">
                <a:solidFill>
                  <a:prstClr val="white"/>
                </a:solidFill>
              </a:rPr>
              <a:pPr/>
              <a:t>12/10/2014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226B8FE-AEB9-480E-A403-99E94B5C8869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667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9144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5115656"/>
            <a:ext cx="83439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0" y="6043123"/>
            <a:ext cx="8343900" cy="571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1" y="1"/>
            <a:ext cx="3017520" cy="4745736"/>
          </a:xfrm>
          <a:prstGeom prst="rect">
            <a:avLst/>
          </a:prstGeo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/>
          </p:nvPr>
        </p:nvSpPr>
        <p:spPr>
          <a:xfrm>
            <a:off x="3063240" y="1"/>
            <a:ext cx="3017520" cy="4745736"/>
          </a:xfrm>
          <a:prstGeom prst="rect">
            <a:avLst/>
          </a:prstGeo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/>
          </p:nvPr>
        </p:nvSpPr>
        <p:spPr>
          <a:xfrm>
            <a:off x="6126480" y="1"/>
            <a:ext cx="3017520" cy="4745736"/>
          </a:xfrm>
          <a:prstGeom prst="rect">
            <a:avLst/>
          </a:prstGeo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147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4C87FB3-305B-42FF-97AF-E8E173281B36}" type="datetimeFigureOut">
              <a:rPr lang="en-US">
                <a:solidFill>
                  <a:prstClr val="white"/>
                </a:solidFill>
              </a:rPr>
              <a:pPr/>
              <a:t>12/10/2014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226B8FE-AEB9-480E-A403-99E94B5C8869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04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4C87FB3-305B-42FF-97AF-E8E173281B36}" type="datetimeFigureOut">
              <a:rPr lang="en-US">
                <a:solidFill>
                  <a:prstClr val="white"/>
                </a:solidFill>
              </a:rPr>
              <a:pPr/>
              <a:t>12/10/2014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226B8FE-AEB9-480E-A403-99E94B5C8869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24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4C87FB3-305B-42FF-97AF-E8E173281B36}" type="datetimeFigureOut">
              <a:rPr lang="en-US">
                <a:solidFill>
                  <a:prstClr val="white"/>
                </a:solidFill>
              </a:rPr>
              <a:pPr/>
              <a:t>12/10/2014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226B8FE-AEB9-480E-A403-99E94B5C8869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0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4C87FB3-305B-42FF-97AF-E8E173281B36}" type="datetimeFigureOut">
              <a:rPr lang="en-US">
                <a:solidFill>
                  <a:prstClr val="white"/>
                </a:solidFill>
              </a:rPr>
              <a:pPr/>
              <a:t>12/10/2014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226B8FE-AEB9-480E-A403-99E94B5C8869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672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4C87FB3-305B-42FF-97AF-E8E173281B36}" type="datetimeFigureOut">
              <a:rPr lang="en-US">
                <a:solidFill>
                  <a:prstClr val="white"/>
                </a:solidFill>
              </a:rPr>
              <a:pPr/>
              <a:t>12/10/2014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226B8FE-AEB9-480E-A403-99E94B5C8869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4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4C87FB3-305B-42FF-97AF-E8E173281B36}" type="datetimeFigureOut">
              <a:rPr lang="en-US">
                <a:solidFill>
                  <a:prstClr val="white"/>
                </a:solidFill>
              </a:rPr>
              <a:pPr/>
              <a:t>12/10/2014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226B8FE-AEB9-480E-A403-99E94B5C8869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39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4C87FB3-305B-42FF-97AF-E8E173281B36}" type="datetimeFigureOut">
              <a:rPr lang="en-US">
                <a:solidFill>
                  <a:prstClr val="white"/>
                </a:solidFill>
              </a:rPr>
              <a:pPr/>
              <a:t>12/10/2014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226B8FE-AEB9-480E-A403-99E94B5C8869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071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4C87FB3-305B-42FF-97AF-E8E173281B36}" type="datetimeFigureOut">
              <a:rPr lang="en-US">
                <a:solidFill>
                  <a:prstClr val="white"/>
                </a:solidFill>
              </a:rPr>
              <a:pPr/>
              <a:t>12/10/2014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226B8FE-AEB9-480E-A403-99E94B5C8869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0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:\Product_SC\Communications\Graphics\Company Logo\HK.SHOP.COM_Logos\HK&amp;Shop.com_Logos\MarketHongKong&amp;Shop.com_SidebySideLogo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29302" y="6477002"/>
            <a:ext cx="3314699" cy="389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97810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196843" y="1371600"/>
            <a:ext cx="599859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800" b="1" dirty="0">
                <a:solidFill>
                  <a:srgbClr val="33CCFF"/>
                </a:solidFill>
              </a:rPr>
              <a:t>Kawae Cheung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115894" y="2286000"/>
            <a:ext cx="590384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zh-TW" altLang="en-US" sz="4400" dirty="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  <a:t>顧問經理級</a:t>
            </a:r>
            <a:r>
              <a:rPr lang="en-US" altLang="zh-TW" sz="4400" dirty="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  <a:t/>
            </a:r>
            <a:br>
              <a:rPr lang="en-US" altLang="zh-TW" sz="4400" dirty="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</a:br>
            <a:r>
              <a:rPr lang="en-US" sz="3200" b="1" dirty="0">
                <a:solidFill>
                  <a:prstClr val="white"/>
                </a:solidFill>
              </a:rPr>
              <a:t>Supervising Coordinator 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196843" y="3581400"/>
            <a:ext cx="54965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1200"/>
              </a:spcBef>
              <a:defRPr/>
            </a:pPr>
            <a:r>
              <a:rPr lang="zh-TW" altLang="en-US" sz="2800" dirty="0">
                <a:solidFill>
                  <a:prstClr val="white"/>
                </a:solidFill>
                <a:ea typeface="華康儷中黑" pitchFamily="49" charset="-120"/>
              </a:rPr>
              <a:t>四個佣金週期共賺取</a:t>
            </a:r>
            <a:r>
              <a:rPr lang="en-US" altLang="en-US" sz="2800" dirty="0">
                <a:solidFill>
                  <a:prstClr val="white"/>
                </a:solidFill>
                <a:ea typeface="華康儷中黑" pitchFamily="49" charset="-120"/>
              </a:rPr>
              <a:t>HK$</a:t>
            </a:r>
            <a:r>
              <a:rPr lang="en-US" altLang="zh-TW" sz="2800" dirty="0">
                <a:solidFill>
                  <a:prstClr val="white"/>
                </a:solidFill>
                <a:ea typeface="華康儷中黑" pitchFamily="49" charset="-120"/>
              </a:rPr>
              <a:t>57,500</a:t>
            </a:r>
            <a:endParaRPr lang="en-US" altLang="en-US" sz="2800" dirty="0">
              <a:solidFill>
                <a:prstClr val="white"/>
              </a:solidFill>
              <a:ea typeface="華康儷中黑" pitchFamily="49" charset="-120"/>
            </a:endParaRPr>
          </a:p>
          <a:p>
            <a:pPr algn="ctr">
              <a:lnSpc>
                <a:spcPts val="1800"/>
              </a:lnSpc>
              <a:spcBef>
                <a:spcPts val="1200"/>
              </a:spcBef>
              <a:defRPr/>
            </a:pPr>
            <a:r>
              <a:rPr lang="en-US" sz="2800" b="1" dirty="0">
                <a:solidFill>
                  <a:prstClr val="white"/>
                </a:solidFill>
              </a:rPr>
              <a:t>HK$</a:t>
            </a:r>
            <a:r>
              <a:rPr lang="en-US" altLang="zh-TW" sz="2800" b="1" dirty="0">
                <a:solidFill>
                  <a:prstClr val="white"/>
                </a:solidFill>
              </a:rPr>
              <a:t>57,500</a:t>
            </a:r>
            <a:r>
              <a:rPr lang="en-US" sz="2800" b="1" dirty="0">
                <a:solidFill>
                  <a:prstClr val="white"/>
                </a:solidFill>
              </a:rPr>
              <a:t> in 4 Commission weeks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" y="60960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>
                <a:solidFill>
                  <a:prstClr val="white"/>
                </a:solidFill>
              </a:rPr>
              <a:t>本簡報中提到的收入等級純屬舉例說明，無意代表美安香港超連鎖店主的一般收入，也無意表示任何超連鎖店主皆可賺取同等收入。美安香港超連鎖店主的成功與否，取決於其在發展事業時的努力、才能與投入程度。</a:t>
            </a:r>
            <a:r>
              <a:rPr lang="en-US" sz="800" b="1" dirty="0">
                <a:solidFill>
                  <a:prstClr val="white"/>
                </a:solidFill>
              </a:rPr>
              <a:t>The income levels mentioned in the following presentation are for illustration purposes only. They are not intended to represent the income of a typical Market Hong Kong </a:t>
            </a:r>
            <a:r>
              <a:rPr lang="en-US" altLang="zh-TW" sz="800" b="1" dirty="0" err="1">
                <a:solidFill>
                  <a:prstClr val="white"/>
                </a:solidFill>
              </a:rPr>
              <a:t>UnFranchise</a:t>
            </a:r>
            <a:r>
              <a:rPr lang="en-US" altLang="zh-TW" sz="800" b="1" dirty="0">
                <a:solidFill>
                  <a:prstClr val="white"/>
                </a:solidFill>
              </a:rPr>
              <a:t> Owner</a:t>
            </a:r>
            <a:r>
              <a:rPr lang="en-US" sz="800" b="1" dirty="0">
                <a:solidFill>
                  <a:prstClr val="white"/>
                </a:solidFill>
              </a:rPr>
              <a:t>, nor are they intended to represent that any given Independent </a:t>
            </a:r>
            <a:r>
              <a:rPr lang="en-US" altLang="zh-TW" sz="800" b="1" dirty="0" err="1">
                <a:solidFill>
                  <a:prstClr val="white"/>
                </a:solidFill>
              </a:rPr>
              <a:t>UnFranchise</a:t>
            </a:r>
            <a:r>
              <a:rPr lang="en-US" altLang="zh-TW" sz="800" b="1" dirty="0">
                <a:solidFill>
                  <a:prstClr val="white"/>
                </a:solidFill>
              </a:rPr>
              <a:t> Owner</a:t>
            </a:r>
            <a:r>
              <a:rPr lang="en-US" sz="800" b="1" dirty="0">
                <a:solidFill>
                  <a:prstClr val="white"/>
                </a:solidFill>
              </a:rPr>
              <a:t> will earn income in that amount. The success of any Market Hong Kong Independent </a:t>
            </a:r>
            <a:r>
              <a:rPr lang="en-US" altLang="zh-TW" sz="800" b="1" dirty="0" err="1">
                <a:solidFill>
                  <a:prstClr val="white"/>
                </a:solidFill>
              </a:rPr>
              <a:t>UnFranchise</a:t>
            </a:r>
            <a:r>
              <a:rPr lang="en-US" altLang="zh-TW" sz="800" b="1" dirty="0">
                <a:solidFill>
                  <a:prstClr val="white"/>
                </a:solidFill>
              </a:rPr>
              <a:t> Owner</a:t>
            </a:r>
            <a:r>
              <a:rPr lang="en-US" sz="800" b="1" dirty="0">
                <a:solidFill>
                  <a:prstClr val="white"/>
                </a:solidFill>
              </a:rPr>
              <a:t> will depend upon the amount of hard work, talent, and dedication which he or she devotes to building his or her Market Hong Kong Business.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447800" y="97974"/>
            <a:ext cx="1211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prstClr val="white"/>
                </a:solidFill>
                <a:latin typeface="Adobe 繁黑體 Std B" pitchFamily="34" charset="-120"/>
                <a:ea typeface="Adobe 繁黑體 Std B" pitchFamily="34" charset="-120"/>
              </a:rPr>
              <a:t>如何運用</a:t>
            </a:r>
            <a:r>
              <a:rPr lang="en-US" altLang="zh-TW" sz="4000" b="1" dirty="0">
                <a:solidFill>
                  <a:prstClr val="white"/>
                </a:solidFill>
                <a:latin typeface="Adobe 繁黑體 Std B" pitchFamily="34" charset="-120"/>
                <a:ea typeface="Adobe 繁黑體 Std B" pitchFamily="34" charset="-120"/>
              </a:rPr>
              <a:t>Master UFO</a:t>
            </a:r>
            <a:r>
              <a:rPr lang="zh-TW" altLang="en-US" sz="4000" b="1" dirty="0">
                <a:solidFill>
                  <a:prstClr val="white"/>
                </a:solidFill>
                <a:latin typeface="Adobe 繁黑體 Std B" pitchFamily="34" charset="-120"/>
                <a:ea typeface="Adobe 繁黑體 Std B" pitchFamily="34" charset="-120"/>
              </a:rPr>
              <a:t>建立</a:t>
            </a:r>
            <a:r>
              <a:rPr lang="en-US" altLang="zh-TW" sz="4000" b="1" dirty="0">
                <a:solidFill>
                  <a:prstClr val="white"/>
                </a:solidFill>
                <a:latin typeface="Adobe 繁黑體 Std B" pitchFamily="34" charset="-120"/>
                <a:ea typeface="Adobe 繁黑體 Std B" pitchFamily="34" charset="-120"/>
              </a:rPr>
              <a:t>UFO</a:t>
            </a:r>
            <a:r>
              <a:rPr lang="zh-TW" altLang="en-US" sz="4000" b="1" dirty="0">
                <a:solidFill>
                  <a:prstClr val="white"/>
                </a:solidFill>
                <a:latin typeface="Adobe 繁黑體 Std B" pitchFamily="34" charset="-120"/>
                <a:ea typeface="Adobe 繁黑體 Std B" pitchFamily="34" charset="-120"/>
              </a:rPr>
              <a:t>團隊</a:t>
            </a:r>
            <a:br>
              <a:rPr lang="zh-TW" altLang="en-US" sz="4000" b="1" dirty="0">
                <a:solidFill>
                  <a:prstClr val="white"/>
                </a:solidFill>
                <a:latin typeface="Adobe 繁黑體 Std B" pitchFamily="34" charset="-120"/>
                <a:ea typeface="Adobe 繁黑體 Std B" pitchFamily="34" charset="-120"/>
              </a:rPr>
            </a:br>
            <a:r>
              <a:rPr lang="en-US" altLang="zh-TW" sz="3200" b="1" dirty="0">
                <a:solidFill>
                  <a:prstClr val="white"/>
                </a:solidFill>
                <a:latin typeface="Adobe 繁黑體 Std B" pitchFamily="34" charset="-120"/>
                <a:ea typeface="Adobe 繁黑體 Std B" pitchFamily="34" charset="-120"/>
              </a:rPr>
              <a:t>Master UFO program</a:t>
            </a:r>
            <a:r>
              <a:rPr lang="zh-TW" altLang="en-US" sz="3200" b="1" dirty="0">
                <a:solidFill>
                  <a:prstClr val="white"/>
                </a:solidFill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en-US" altLang="zh-TW" sz="3200" b="1" dirty="0">
                <a:solidFill>
                  <a:prstClr val="white"/>
                </a:solidFill>
                <a:latin typeface="Adobe 繁黑體 Std B" pitchFamily="34" charset="-120"/>
                <a:ea typeface="Adobe 繁黑體 Std B" pitchFamily="34" charset="-120"/>
              </a:rPr>
              <a:t>Action plan for success</a:t>
            </a:r>
          </a:p>
        </p:txBody>
      </p:sp>
      <p:pic>
        <p:nvPicPr>
          <p:cNvPr id="9" name="Picture 2" descr="C:\Users\Kawae\Pictures\Pro Photo for SC\IMG_227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7" t="2135" r="10402" b="34118"/>
          <a:stretch/>
        </p:blipFill>
        <p:spPr bwMode="auto">
          <a:xfrm>
            <a:off x="321196" y="1565003"/>
            <a:ext cx="2875647" cy="3486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9798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2"/>
          <p:cNvSpPr>
            <a:spLocks noGrp="1"/>
          </p:cNvSpPr>
          <p:nvPr>
            <p:ph idx="1"/>
          </p:nvPr>
        </p:nvSpPr>
        <p:spPr>
          <a:xfrm>
            <a:off x="488730" y="118241"/>
            <a:ext cx="9036269" cy="4525963"/>
          </a:xfrm>
        </p:spPr>
        <p:txBody>
          <a:bodyPr>
            <a:normAutofit fontScale="97500"/>
          </a:bodyPr>
          <a:lstStyle/>
          <a:p>
            <a:pPr marL="0" indent="0" eaLnBrk="0" fontAlgn="base" hangingPunct="0">
              <a:spcAft>
                <a:spcPct val="0"/>
              </a:spcAft>
              <a:buNone/>
              <a:defRPr/>
            </a:pPr>
            <a:r>
              <a:rPr lang="en-US" altLang="zh-TW" sz="7300" kern="0" dirty="0" smtClean="0">
                <a:solidFill>
                  <a:srgbClr val="EEECE1"/>
                </a:solidFill>
                <a:ea typeface="華康儷中黑" pitchFamily="49" charset="-120"/>
              </a:rPr>
              <a:t>  </a:t>
            </a:r>
            <a:br>
              <a:rPr lang="en-US" altLang="zh-TW" sz="7300" kern="0" dirty="0" smtClean="0">
                <a:solidFill>
                  <a:srgbClr val="EEECE1"/>
                </a:solidFill>
                <a:ea typeface="華康儷中黑" pitchFamily="49" charset="-120"/>
              </a:rPr>
            </a:br>
            <a:r>
              <a:rPr lang="en-US" altLang="zh-TW" sz="7300" kern="0" dirty="0" smtClean="0">
                <a:solidFill>
                  <a:srgbClr val="EEECE1"/>
                </a:solidFill>
                <a:ea typeface="華康儷中黑" pitchFamily="49" charset="-120"/>
              </a:rPr>
              <a:t>    </a:t>
            </a:r>
            <a:r>
              <a:rPr lang="zh-HK" altLang="en-US" sz="7300" kern="0" dirty="0" smtClean="0">
                <a:solidFill>
                  <a:srgbClr val="EEECE1"/>
                </a:solidFill>
                <a:ea typeface="華康儷中黑" pitchFamily="49" charset="-120"/>
              </a:rPr>
              <a:t>為</a:t>
            </a:r>
            <a:r>
              <a:rPr lang="zh-HK" altLang="en-US" sz="7300" kern="0" dirty="0">
                <a:solidFill>
                  <a:srgbClr val="EEECE1"/>
                </a:solidFill>
                <a:ea typeface="華康儷中黑" pitchFamily="49" charset="-120"/>
              </a:rPr>
              <a:t>甚麼要做</a:t>
            </a:r>
            <a:r>
              <a:rPr lang="en-US" altLang="zh-TW" sz="7300" kern="0" dirty="0" smtClean="0">
                <a:solidFill>
                  <a:srgbClr val="EEECE1"/>
                </a:solidFill>
                <a:ea typeface="華康儷中黑" pitchFamily="49" charset="-120"/>
              </a:rPr>
              <a:t>UFO</a:t>
            </a:r>
          </a:p>
          <a:p>
            <a:pPr marL="0" indent="0" eaLnBrk="0" fontAlgn="base" hangingPunct="0">
              <a:spcAft>
                <a:spcPct val="0"/>
              </a:spcAft>
              <a:buNone/>
              <a:defRPr/>
            </a:pPr>
            <a:r>
              <a:rPr lang="en-US" altLang="zh-TW" sz="5600" kern="0" dirty="0" smtClean="0">
                <a:solidFill>
                  <a:srgbClr val="EEECE1"/>
                </a:solidFill>
                <a:ea typeface="華康儷中黑" pitchFamily="49" charset="-120"/>
              </a:rPr>
              <a:t>Why you have to be an UFO?</a:t>
            </a:r>
            <a:br>
              <a:rPr lang="en-US" altLang="zh-TW" sz="5600" kern="0" dirty="0" smtClean="0">
                <a:solidFill>
                  <a:srgbClr val="EEECE1"/>
                </a:solidFill>
                <a:ea typeface="華康儷中黑" pitchFamily="49" charset="-120"/>
              </a:rPr>
            </a:br>
            <a:endParaRPr lang="en-US" altLang="zh-TW" sz="5600" kern="0" dirty="0" smtClean="0">
              <a:solidFill>
                <a:srgbClr val="EEECE1"/>
              </a:solidFill>
              <a:ea typeface="華康儷中黑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695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6416" y="1554013"/>
            <a:ext cx="8544744" cy="5684987"/>
          </a:xfrm>
        </p:spPr>
        <p:txBody>
          <a:bodyPr>
            <a:normAutofit fontScale="62500" lnSpcReduction="20000"/>
          </a:bodyPr>
          <a:lstStyle/>
          <a:p>
            <a:r>
              <a:rPr lang="en-US" altLang="zh-TW" b="1" dirty="0" smtClean="0"/>
              <a:t>P.1</a:t>
            </a:r>
            <a:r>
              <a:rPr lang="en-US" altLang="zh-TW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 </a:t>
            </a:r>
            <a:r>
              <a:rPr lang="zh-TW" alt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美</a:t>
            </a:r>
            <a:r>
              <a:rPr lang="zh-TW" altLang="en-US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安香港公司提供的是</a:t>
            </a:r>
            <a:r>
              <a:rPr lang="zh-TW" altLang="en-US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證實可行的事業計劃</a:t>
            </a:r>
            <a:r>
              <a:rPr lang="zh-TW" altLang="en-US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，而不是投機致富的遊戲，或者是俱樂部、業餘愛好之類的活動，這是一項事業。你跟隨系統做，系統就給你回報。你也許會問：這項計劃是不是可行？可不可以真的拿到</a:t>
            </a:r>
            <a:r>
              <a:rPr lang="zh-TW" altLang="en-US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每年港幣 </a:t>
            </a:r>
            <a:r>
              <a:rPr lang="en-US" altLang="zh-TW" dirty="0">
                <a:solidFill>
                  <a:srgbClr val="FFFF00"/>
                </a:solidFill>
                <a:ea typeface="華康儷中黑" panose="020B0509000000000000" pitchFamily="49" charset="-120"/>
              </a:rPr>
              <a:t>$1,435,200 </a:t>
            </a:r>
            <a:r>
              <a:rPr lang="zh-TW" altLang="en-US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或更多的收入？這只是遲早和賺錢多少的問題。其實，真正的問題是：你</a:t>
            </a:r>
            <a:r>
              <a:rPr lang="zh-TW" altLang="en-US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願不願意用行動</a:t>
            </a:r>
            <a:r>
              <a:rPr lang="zh-TW" altLang="en-US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來實現你對自己和超連鎖系統的承諾？你在美安香港事業中能否成功，就是你</a:t>
            </a:r>
            <a:r>
              <a:rPr lang="zh-TW" altLang="en-US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是否願意承擔責任的直接反映</a:t>
            </a:r>
            <a:r>
              <a:rPr lang="zh-TW" altLang="en-US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。這一切都從你開始，你必須作出行動！只有完全徹底地理解、掌握、執行超連鎖事業發展系統的每一個環節，並使之成為</a:t>
            </a:r>
            <a:r>
              <a:rPr lang="zh-TW" altLang="en-US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一種習慣</a:t>
            </a:r>
            <a:r>
              <a:rPr lang="zh-TW" altLang="en-US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，</a:t>
            </a:r>
            <a:r>
              <a:rPr lang="zh-TW" altLang="en-US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兩到三年計劃</a:t>
            </a:r>
            <a:r>
              <a:rPr lang="zh-TW" altLang="en-US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才會實現</a:t>
            </a:r>
            <a:r>
              <a:rPr lang="zh-TW" alt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！</a:t>
            </a:r>
            <a:endParaRPr lang="en-US" altLang="zh-TW" dirty="0" smtClean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r>
              <a:rPr lang="zh-TW" altLang="en-US" b="1" dirty="0" smtClean="0"/>
              <a:t> </a:t>
            </a:r>
            <a:r>
              <a:rPr lang="en-US" altLang="zh-TW" dirty="0"/>
              <a:t>Market Hong Kong provides</a:t>
            </a:r>
            <a:r>
              <a:rPr lang="en-US" altLang="zh-TW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rgbClr val="FFFF00"/>
                </a:solidFill>
              </a:rPr>
              <a:t>a proven business plan </a:t>
            </a:r>
            <a:r>
              <a:rPr lang="en-US" altLang="zh-TW" dirty="0"/>
              <a:t>— not a get-rich-quick scheme, a game, a club, a hobby or a program. This is a business. If you work the system, the system will work for you. It is not a question of “if” the plan works, or “if” you can earn </a:t>
            </a:r>
            <a:r>
              <a:rPr lang="en-US" altLang="zh-TW" dirty="0">
                <a:solidFill>
                  <a:srgbClr val="FFFF00"/>
                </a:solidFill>
              </a:rPr>
              <a:t>$1,435,200 per year </a:t>
            </a:r>
            <a:r>
              <a:rPr lang="en-US" altLang="zh-TW" dirty="0"/>
              <a:t>or more. The only question is when and how many times over. The real question is -</a:t>
            </a:r>
            <a:r>
              <a:rPr lang="en-US" altLang="zh-TW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rgbClr val="FFFF00"/>
                </a:solidFill>
              </a:rPr>
              <a:t>Are you willing to make a commitment to yourself and the </a:t>
            </a:r>
            <a:r>
              <a:rPr lang="en-US" altLang="zh-TW" dirty="0" err="1">
                <a:solidFill>
                  <a:srgbClr val="FFFF00"/>
                </a:solidFill>
              </a:rPr>
              <a:t>UnFranchise</a:t>
            </a:r>
            <a:r>
              <a:rPr lang="en-US" altLang="zh-TW" dirty="0">
                <a:solidFill>
                  <a:srgbClr val="FFFF00"/>
                </a:solidFill>
              </a:rPr>
              <a:t> System by taking action? </a:t>
            </a:r>
            <a:r>
              <a:rPr lang="en-US" altLang="zh-TW" dirty="0"/>
              <a:t>Your success with Market Hong Kong is a direct reflection of </a:t>
            </a:r>
            <a:r>
              <a:rPr lang="en-US" altLang="zh-TW" dirty="0">
                <a:solidFill>
                  <a:srgbClr val="FFFF00"/>
                </a:solidFill>
              </a:rPr>
              <a:t>your willingness to take responsibility for your business. </a:t>
            </a:r>
            <a:r>
              <a:rPr lang="en-US" altLang="zh-TW" dirty="0"/>
              <a:t>It starts with you — you have to take action. The </a:t>
            </a:r>
            <a:r>
              <a:rPr lang="en-US" altLang="zh-TW" dirty="0" smtClean="0">
                <a:solidFill>
                  <a:srgbClr val="FFFF00"/>
                </a:solidFill>
              </a:rPr>
              <a:t>Two- to Three-Year Plan </a:t>
            </a:r>
            <a:r>
              <a:rPr lang="en-US" altLang="zh-TW" dirty="0" smtClean="0"/>
              <a:t>only </a:t>
            </a:r>
            <a:r>
              <a:rPr lang="en-US" altLang="zh-TW" dirty="0"/>
              <a:t>works when all the components and principles that make up the </a:t>
            </a:r>
            <a:r>
              <a:rPr lang="en-US" altLang="zh-TW" dirty="0" err="1"/>
              <a:t>UnFranchise</a:t>
            </a:r>
            <a:r>
              <a:rPr lang="en-US" altLang="zh-TW" dirty="0"/>
              <a:t> Business Development System are thoroughly understood, embraced, implemented, mastered and made into</a:t>
            </a:r>
            <a:r>
              <a:rPr lang="en-US" altLang="zh-TW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rgbClr val="FFFF00"/>
                </a:solidFill>
              </a:rPr>
              <a:t>a habit</a:t>
            </a:r>
            <a:r>
              <a:rPr lang="en-US" altLang="zh-TW" dirty="0"/>
              <a:t>! </a:t>
            </a:r>
            <a:endParaRPr lang="zh-HK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-1371600" y="228600"/>
            <a:ext cx="8534400" cy="1671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 smtClean="0">
                <a:solidFill>
                  <a:prstClr val="black"/>
                </a:solidFill>
              </a:rPr>
              <a:t> </a:t>
            </a:r>
            <a:r>
              <a:rPr lang="zh-TW" altLang="en-US" sz="3100" dirty="0" smtClean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主管超連鎖</a:t>
            </a:r>
            <a:r>
              <a:rPr lang="zh-TW" altLang="en-US" sz="3100" dirty="0" smtClean="0">
                <a:solidFill>
                  <a:prstClr val="white"/>
                </a:solidFill>
              </a:rPr>
              <a:t>™</a:t>
            </a:r>
            <a:r>
              <a:rPr lang="zh-TW" altLang="en-US" sz="3100" dirty="0" smtClean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店主</a:t>
            </a:r>
            <a:r>
              <a:rPr lang="en-US" altLang="zh-TW" sz="3100" dirty="0" smtClean="0">
                <a:solidFill>
                  <a:prstClr val="white"/>
                </a:solidFill>
              </a:rPr>
              <a:t>(UFO)</a:t>
            </a:r>
            <a:r>
              <a:rPr lang="zh-TW" altLang="en-US" sz="3100" dirty="0" smtClean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計劃</a:t>
            </a:r>
            <a:r>
              <a:rPr lang="zh-TW" altLang="en-US" sz="3100" dirty="0" smtClean="0">
                <a:solidFill>
                  <a:prstClr val="white"/>
                </a:solidFill>
              </a:rPr>
              <a:t/>
            </a:r>
            <a:br>
              <a:rPr lang="zh-TW" altLang="en-US" sz="3100" dirty="0" smtClean="0">
                <a:solidFill>
                  <a:prstClr val="white"/>
                </a:solidFill>
              </a:rPr>
            </a:br>
            <a:r>
              <a:rPr lang="zh-TW" altLang="en-US" sz="3100" dirty="0" smtClean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美安香港超連鎖店主</a:t>
            </a:r>
            <a:endParaRPr lang="en-US" altLang="zh-TW" sz="3100" dirty="0" smtClean="0">
              <a:solidFill>
                <a:prstClr val="white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r>
              <a:rPr lang="zh-TW" altLang="en-US" sz="3100" dirty="0" smtClean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 成功架構系統</a:t>
            </a:r>
            <a:endParaRPr lang="en-US" altLang="zh-TW" sz="3100" dirty="0" smtClean="0">
              <a:solidFill>
                <a:prstClr val="white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endParaRPr lang="zh-HK" altLang="en-US" b="1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0" y="304800"/>
            <a:ext cx="45920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Master UFO Program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</a:rPr>
              <a:t> A Structured System of Success </a:t>
            </a:r>
            <a:br>
              <a:rPr lang="en-US" sz="2000" dirty="0">
                <a:solidFill>
                  <a:prstClr val="white"/>
                </a:solidFill>
              </a:rPr>
            </a:br>
            <a:r>
              <a:rPr lang="en-US" sz="2000" dirty="0">
                <a:solidFill>
                  <a:prstClr val="white"/>
                </a:solidFill>
              </a:rPr>
              <a:t>for Market Hong Kong </a:t>
            </a:r>
            <a:r>
              <a:rPr lang="en-US" sz="2000" dirty="0" err="1">
                <a:solidFill>
                  <a:prstClr val="white"/>
                </a:solidFill>
              </a:rPr>
              <a:t>UnFranchise</a:t>
            </a:r>
            <a:r>
              <a:rPr lang="en-US" sz="2000" dirty="0">
                <a:solidFill>
                  <a:prstClr val="white"/>
                </a:solidFill>
              </a:rPr>
              <a:t> Owner</a:t>
            </a:r>
          </a:p>
        </p:txBody>
      </p:sp>
    </p:spTree>
    <p:extLst>
      <p:ext uri="{BB962C8B-B14F-4D97-AF65-F5344CB8AC3E}">
        <p14:creationId xmlns:p14="http://schemas.microsoft.com/office/powerpoint/2010/main" val="312482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64480" y="2209800"/>
            <a:ext cx="8781891" cy="4154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66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分享教育</a:t>
            </a:r>
            <a:r>
              <a:rPr lang="en-US" altLang="zh-TW" sz="66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(</a:t>
            </a:r>
            <a:r>
              <a:rPr lang="zh-TW" altLang="en-US" sz="66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門票</a:t>
            </a:r>
            <a:r>
              <a:rPr lang="en-US" altLang="zh-TW" sz="66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)</a:t>
            </a:r>
          </a:p>
          <a:p>
            <a:pPr algn="ctr"/>
            <a:r>
              <a:rPr lang="zh-HK" altLang="en-US" sz="66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知識就是力量</a:t>
            </a:r>
            <a:endParaRPr lang="en-US" altLang="zh-HK" sz="6600" dirty="0">
              <a:solidFill>
                <a:prstClr val="white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/>
            <a:r>
              <a:rPr lang="en-US" altLang="zh-HK" sz="6600" dirty="0">
                <a:solidFill>
                  <a:prstClr val="white"/>
                </a:solidFill>
              </a:rPr>
              <a:t>Share Education (</a:t>
            </a:r>
            <a:r>
              <a:rPr lang="en-US" altLang="zh-TW" sz="6600" dirty="0">
                <a:solidFill>
                  <a:prstClr val="white"/>
                </a:solidFill>
              </a:rPr>
              <a:t>T</a:t>
            </a:r>
            <a:r>
              <a:rPr lang="en-US" altLang="zh-HK" sz="6600" dirty="0">
                <a:solidFill>
                  <a:prstClr val="white"/>
                </a:solidFill>
              </a:rPr>
              <a:t>ickets)</a:t>
            </a:r>
          </a:p>
          <a:p>
            <a:pPr algn="ctr"/>
            <a:r>
              <a:rPr lang="en-US" altLang="zh-HK" sz="6600" dirty="0">
                <a:solidFill>
                  <a:prstClr val="white"/>
                </a:solidFill>
              </a:rPr>
              <a:t>Knowledge is power</a:t>
            </a:r>
            <a:endParaRPr lang="zh-HK" altLang="en-US" sz="6600" dirty="0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1604" y="152400"/>
            <a:ext cx="8284319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6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1.</a:t>
            </a:r>
            <a:r>
              <a:rPr lang="zh-HK" altLang="en-US" sz="6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培訓要求</a:t>
            </a:r>
            <a:r>
              <a:rPr lang="zh-HK" altLang="en-US" sz="6600" b="1" dirty="0">
                <a:solidFill>
                  <a:srgbClr val="FFFF00"/>
                </a:solidFill>
              </a:rPr>
              <a:t> </a:t>
            </a:r>
            <a:endParaRPr lang="en-US" altLang="zh-HK" sz="6600" b="1" dirty="0">
              <a:solidFill>
                <a:srgbClr val="FFFF00"/>
              </a:solidFill>
            </a:endParaRPr>
          </a:p>
          <a:p>
            <a:r>
              <a:rPr lang="en-US" altLang="zh-HK" sz="6600" b="1" dirty="0">
                <a:solidFill>
                  <a:srgbClr val="FFFF00"/>
                </a:solidFill>
              </a:rPr>
              <a:t>Training Requirements </a:t>
            </a:r>
          </a:p>
          <a:p>
            <a:endParaRPr lang="zh-HK" altLang="en-US" sz="6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51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Date Placeholder 1"/>
          <p:cNvSpPr txBox="1">
            <a:spLocks noGrp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128003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zh-CN" altLang="en-US" sz="1400">
              <a:solidFill>
                <a:prstClr val="white"/>
              </a:solidFill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182813" y="228600"/>
            <a:ext cx="6399212" cy="6400800"/>
            <a:chOff x="1375" y="144"/>
            <a:chExt cx="4031" cy="4032"/>
          </a:xfrm>
        </p:grpSpPr>
        <p:grpSp>
          <p:nvGrpSpPr>
            <p:cNvPr id="3" name="Group 28"/>
            <p:cNvGrpSpPr>
              <a:grpSpLocks/>
            </p:cNvGrpSpPr>
            <p:nvPr/>
          </p:nvGrpSpPr>
          <p:grpSpPr bwMode="auto">
            <a:xfrm>
              <a:off x="1375" y="144"/>
              <a:ext cx="4031" cy="4032"/>
              <a:chOff x="1375" y="144"/>
              <a:chExt cx="4031" cy="4032"/>
            </a:xfrm>
          </p:grpSpPr>
          <p:sp>
            <p:nvSpPr>
              <p:cNvPr id="44054" name="Oval 4"/>
              <p:cNvSpPr>
                <a:spLocks noChangeArrowheads="1"/>
              </p:cNvSpPr>
              <p:nvPr/>
            </p:nvSpPr>
            <p:spPr bwMode="auto">
              <a:xfrm>
                <a:off x="1375" y="144"/>
                <a:ext cx="4031" cy="4032"/>
              </a:xfrm>
              <a:prstGeom prst="ellipse">
                <a:avLst/>
              </a:prstGeom>
              <a:solidFill>
                <a:srgbClr val="008A8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55" name="Oval 7"/>
              <p:cNvSpPr>
                <a:spLocks noChangeArrowheads="1"/>
              </p:cNvSpPr>
              <p:nvPr/>
            </p:nvSpPr>
            <p:spPr bwMode="auto">
              <a:xfrm>
                <a:off x="1662" y="432"/>
                <a:ext cx="3455" cy="345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56" name="Oval 8"/>
              <p:cNvSpPr>
                <a:spLocks noChangeArrowheads="1"/>
              </p:cNvSpPr>
              <p:nvPr/>
            </p:nvSpPr>
            <p:spPr bwMode="auto">
              <a:xfrm>
                <a:off x="1950" y="721"/>
                <a:ext cx="2879" cy="2879"/>
              </a:xfrm>
              <a:prstGeom prst="ellipse">
                <a:avLst/>
              </a:prstGeom>
              <a:solidFill>
                <a:srgbClr val="00D6D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57" name="Oval 12"/>
              <p:cNvSpPr>
                <a:spLocks noChangeArrowheads="1"/>
              </p:cNvSpPr>
              <p:nvPr/>
            </p:nvSpPr>
            <p:spPr bwMode="auto">
              <a:xfrm>
                <a:off x="2238" y="1008"/>
                <a:ext cx="2303" cy="230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58" name="Oval 11"/>
              <p:cNvSpPr>
                <a:spLocks noChangeArrowheads="1"/>
              </p:cNvSpPr>
              <p:nvPr/>
            </p:nvSpPr>
            <p:spPr bwMode="auto">
              <a:xfrm>
                <a:off x="2526" y="1296"/>
                <a:ext cx="1727" cy="1727"/>
              </a:xfrm>
              <a:prstGeom prst="ellipse">
                <a:avLst/>
              </a:prstGeom>
              <a:solidFill>
                <a:srgbClr val="5BFFF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59" name="Oval 10"/>
              <p:cNvSpPr>
                <a:spLocks noChangeArrowheads="1"/>
              </p:cNvSpPr>
              <p:nvPr/>
            </p:nvSpPr>
            <p:spPr bwMode="auto">
              <a:xfrm>
                <a:off x="2766" y="1584"/>
                <a:ext cx="1267" cy="126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4053" name="Oval 6"/>
            <p:cNvSpPr>
              <a:spLocks noChangeArrowheads="1"/>
            </p:cNvSpPr>
            <p:nvPr/>
          </p:nvSpPr>
          <p:spPr bwMode="auto">
            <a:xfrm>
              <a:off x="2987" y="1757"/>
              <a:ext cx="806" cy="806"/>
            </a:xfrm>
            <a:prstGeom prst="ellipse">
              <a:avLst/>
            </a:prstGeom>
            <a:solidFill>
              <a:srgbClr val="AB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3295650" y="511175"/>
            <a:ext cx="4330700" cy="3527425"/>
            <a:chOff x="2076" y="322"/>
            <a:chExt cx="2728" cy="2222"/>
          </a:xfrm>
        </p:grpSpPr>
        <p:sp>
          <p:nvSpPr>
            <p:cNvPr id="6406154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2623" y="322"/>
              <a:ext cx="1553" cy="432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2800" kern="10" dirty="0">
                  <a:ln w="6350">
                    <a:solidFill>
                      <a:prstClr val="black"/>
                    </a:solidFill>
                    <a:round/>
                    <a:headEnd/>
                    <a:tailEnd/>
                  </a:ln>
                  <a:solidFill>
                    <a:prstClr val="black"/>
                  </a:solidFill>
                </a:rPr>
                <a:t>一對一介紹 </a:t>
              </a:r>
              <a:r>
                <a:rPr lang="en-US" altLang="zh-CN" sz="2800" kern="10" dirty="0">
                  <a:ln w="6350">
                    <a:solidFill>
                      <a:prstClr val="black"/>
                    </a:solidFill>
                    <a:round/>
                    <a:headEnd/>
                    <a:tailEnd/>
                  </a:ln>
                  <a:solidFill>
                    <a:prstClr val="black"/>
                  </a:solidFill>
                </a:rPr>
                <a:t>(</a:t>
              </a:r>
              <a:r>
                <a:rPr lang="en-US" sz="2800" kern="10" dirty="0">
                  <a:ln w="6350">
                    <a:solidFill>
                      <a:prstClr val="black"/>
                    </a:solidFill>
                    <a:round/>
                    <a:headEnd/>
                    <a:tailEnd/>
                  </a:ln>
                  <a:solidFill>
                    <a:prstClr val="black"/>
                  </a:solidFill>
                </a:rPr>
                <a:t>One - on - Ones)</a:t>
              </a:r>
            </a:p>
          </p:txBody>
        </p:sp>
        <p:sp>
          <p:nvSpPr>
            <p:cNvPr id="6406155" name="WordArt 22"/>
            <p:cNvSpPr>
              <a:spLocks noChangeArrowheads="1" noChangeShapeType="1" noTextEdit="1"/>
            </p:cNvSpPr>
            <p:nvPr/>
          </p:nvSpPr>
          <p:spPr bwMode="auto">
            <a:xfrm rot="211232">
              <a:off x="2076" y="617"/>
              <a:ext cx="2728" cy="1867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2800" kern="10" dirty="0">
                  <a:ln w="3175">
                    <a:solidFill>
                      <a:prstClr val="black"/>
                    </a:solidFill>
                    <a:round/>
                    <a:headEnd/>
                    <a:tailEnd/>
                  </a:ln>
                  <a:solidFill>
                    <a:srgbClr val="333399"/>
                  </a:solidFill>
                </a:rPr>
                <a:t>超連鎖事業説明會 </a:t>
              </a:r>
              <a:r>
                <a:rPr lang="en-US" sz="2800" kern="10" dirty="0">
                  <a:ln w="3175">
                    <a:solidFill>
                      <a:prstClr val="black"/>
                    </a:solidFill>
                    <a:round/>
                    <a:headEnd/>
                    <a:tailEnd/>
                  </a:ln>
                  <a:solidFill>
                    <a:srgbClr val="333399"/>
                  </a:solidFill>
                </a:rPr>
                <a:t>(</a:t>
              </a:r>
              <a:r>
                <a:rPr lang="en-US" sz="2800" kern="10" dirty="0" err="1">
                  <a:ln w="3175">
                    <a:solidFill>
                      <a:prstClr val="black"/>
                    </a:solidFill>
                    <a:round/>
                    <a:headEnd/>
                    <a:tailEnd/>
                  </a:ln>
                  <a:solidFill>
                    <a:srgbClr val="333399"/>
                  </a:solidFill>
                </a:rPr>
                <a:t>UnFranchise</a:t>
              </a:r>
              <a:r>
                <a:rPr lang="en-US" sz="2800" kern="10" dirty="0">
                  <a:ln w="3175">
                    <a:solidFill>
                      <a:prstClr val="black"/>
                    </a:solidFill>
                    <a:round/>
                    <a:headEnd/>
                    <a:tailEnd/>
                  </a:ln>
                  <a:solidFill>
                    <a:srgbClr val="333399"/>
                  </a:solidFill>
                </a:rPr>
                <a:t>  Business  Presentations)</a:t>
              </a:r>
            </a:p>
          </p:txBody>
        </p:sp>
        <p:sp>
          <p:nvSpPr>
            <p:cNvPr id="6406156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2385" y="895"/>
              <a:ext cx="2013" cy="107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>
                <a:defRPr/>
              </a:pPr>
              <a:r>
                <a:rPr lang="zh-TW" altLang="en-US" sz="2800" kern="10" dirty="0">
                  <a:ln w="9525">
                    <a:solidFill>
                      <a:prstClr val="white"/>
                    </a:solidFill>
                    <a:round/>
                    <a:headEnd/>
                    <a:tailEnd/>
                  </a:ln>
                  <a:solidFill>
                    <a:srgbClr val="333399"/>
                  </a:solidFill>
                  <a:ea typeface="SimSun" pitchFamily="2" charset="-122"/>
                </a:rPr>
                <a:t>本地</a:t>
              </a:r>
              <a:r>
                <a:rPr lang="zh-CN" altLang="en-US" sz="2800" kern="10" dirty="0">
                  <a:ln w="9525">
                    <a:solidFill>
                      <a:prstClr val="white"/>
                    </a:solidFill>
                    <a:round/>
                    <a:headEnd/>
                    <a:tailEnd/>
                  </a:ln>
                  <a:solidFill>
                    <a:srgbClr val="333399"/>
                  </a:solidFill>
                </a:rPr>
                <a:t>研討會 </a:t>
              </a:r>
              <a:r>
                <a:rPr lang="pt-BR" sz="2800" kern="10" dirty="0">
                  <a:ln w="9525">
                    <a:solidFill>
                      <a:prstClr val="white"/>
                    </a:solidFill>
                    <a:round/>
                    <a:headEnd/>
                    <a:tailEnd/>
                  </a:ln>
                  <a:solidFill>
                    <a:srgbClr val="333399"/>
                  </a:solidFill>
                </a:rPr>
                <a:t>(Local  Seminars)</a:t>
              </a:r>
              <a:endParaRPr lang="en-US" sz="2800" kern="10" dirty="0">
                <a:ln w="9525">
                  <a:solidFill>
                    <a:prstClr val="white"/>
                  </a:solidFill>
                  <a:round/>
                  <a:headEnd/>
                  <a:tailEnd/>
                </a:ln>
                <a:solidFill>
                  <a:srgbClr val="333399"/>
                </a:solidFill>
              </a:endParaRPr>
            </a:p>
          </p:txBody>
        </p:sp>
        <p:sp>
          <p:nvSpPr>
            <p:cNvPr id="6406157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2478" y="1152"/>
              <a:ext cx="1872" cy="129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2400" kern="10" dirty="0">
                  <a:ln w="9525">
                    <a:solidFill>
                      <a:prstClr val="black"/>
                    </a:solidFill>
                    <a:round/>
                    <a:headEnd/>
                    <a:tailEnd/>
                  </a:ln>
                  <a:solidFill>
                    <a:srgbClr val="333399"/>
                  </a:solidFill>
                </a:rPr>
                <a:t>區域大會 </a:t>
              </a:r>
              <a:r>
                <a:rPr lang="pt-BR" sz="2400" kern="10" dirty="0">
                  <a:ln w="9525">
                    <a:solidFill>
                      <a:prstClr val="black"/>
                    </a:solidFill>
                    <a:round/>
                    <a:headEnd/>
                    <a:tailEnd/>
                  </a:ln>
                  <a:solidFill>
                    <a:srgbClr val="333399"/>
                  </a:solidFill>
                </a:rPr>
                <a:t>(District  Conference)</a:t>
              </a:r>
              <a:endParaRPr lang="en-US" sz="2400" kern="1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333399"/>
                </a:solidFill>
              </a:endParaRPr>
            </a:p>
          </p:txBody>
        </p:sp>
        <p:sp>
          <p:nvSpPr>
            <p:cNvPr id="6406158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2688" y="1440"/>
              <a:ext cx="1422" cy="110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2000" kern="10" dirty="0">
                  <a:ln w="9525">
                    <a:solidFill>
                      <a:prstClr val="white"/>
                    </a:solidFill>
                    <a:round/>
                    <a:headEnd/>
                    <a:tailEnd/>
                  </a:ln>
                  <a:solidFill>
                    <a:srgbClr val="333399"/>
                  </a:solidFill>
                </a:rPr>
                <a:t>轄區年會</a:t>
              </a:r>
              <a:r>
                <a:rPr lang="pt-BR" sz="2000" kern="10" dirty="0">
                  <a:ln w="9525">
                    <a:solidFill>
                      <a:prstClr val="white"/>
                    </a:solidFill>
                    <a:round/>
                    <a:headEnd/>
                    <a:tailEnd/>
                  </a:ln>
                  <a:solidFill>
                    <a:srgbClr val="333399"/>
                  </a:solidFill>
                </a:rPr>
                <a:t>(Regional  Convention)</a:t>
              </a:r>
              <a:endParaRPr lang="en-US" sz="2000" kern="10" dirty="0">
                <a:ln w="9525">
                  <a:solidFill>
                    <a:prstClr val="white"/>
                  </a:solidFill>
                  <a:round/>
                  <a:headEnd/>
                  <a:tailEnd/>
                </a:ln>
                <a:solidFill>
                  <a:srgbClr val="333399"/>
                </a:solidFill>
              </a:endParaRPr>
            </a:p>
          </p:txBody>
        </p:sp>
        <p:sp>
          <p:nvSpPr>
            <p:cNvPr id="6406159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3006" y="1680"/>
              <a:ext cx="768" cy="52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1600" kern="10">
                  <a:ln w="9525">
                    <a:solidFill>
                      <a:prstClr val="black"/>
                    </a:solidFill>
                    <a:round/>
                    <a:headEnd/>
                    <a:tailEnd/>
                  </a:ln>
                  <a:solidFill>
                    <a:srgbClr val="333399"/>
                  </a:solidFill>
                </a:rPr>
                <a:t>世界大會 </a:t>
              </a:r>
              <a:r>
                <a:rPr lang="en-US" sz="1600" kern="10">
                  <a:ln w="9525">
                    <a:solidFill>
                      <a:prstClr val="black"/>
                    </a:solidFill>
                    <a:round/>
                    <a:headEnd/>
                    <a:tailEnd/>
                  </a:ln>
                  <a:solidFill>
                    <a:srgbClr val="333399"/>
                  </a:solidFill>
                </a:rPr>
                <a:t>(World  Conference)</a:t>
              </a:r>
            </a:p>
          </p:txBody>
        </p:sp>
        <p:sp>
          <p:nvSpPr>
            <p:cNvPr id="6406162" name="WordArt 27"/>
            <p:cNvSpPr>
              <a:spLocks noChangeArrowheads="1" noChangeShapeType="1" noTextEdit="1"/>
            </p:cNvSpPr>
            <p:nvPr/>
          </p:nvSpPr>
          <p:spPr bwMode="auto">
            <a:xfrm rot="15257582">
              <a:off x="3123" y="1882"/>
              <a:ext cx="528" cy="57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6827336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1600" kern="10" dirty="0">
                  <a:ln w="9525">
                    <a:solidFill>
                      <a:prstClr val="white"/>
                    </a:solidFill>
                    <a:round/>
                    <a:headEnd/>
                    <a:tailEnd/>
                  </a:ln>
                  <a:solidFill>
                    <a:srgbClr val="333399"/>
                  </a:solidFill>
                </a:rPr>
                <a:t>國際年會 </a:t>
              </a:r>
              <a:r>
                <a:rPr lang="pt-BR" sz="1600" kern="10" dirty="0">
                  <a:ln w="9525">
                    <a:solidFill>
                      <a:prstClr val="white"/>
                    </a:solidFill>
                    <a:round/>
                    <a:headEnd/>
                    <a:tailEnd/>
                  </a:ln>
                  <a:solidFill>
                    <a:srgbClr val="333399"/>
                  </a:solidFill>
                </a:rPr>
                <a:t>(I n t e r n a t i o n a l  C o n v e n t i o n)</a:t>
              </a:r>
              <a:endParaRPr lang="en-US" sz="1600" kern="10" dirty="0">
                <a:ln w="9525">
                  <a:solidFill>
                    <a:prstClr val="white"/>
                  </a:solidFill>
                  <a:round/>
                  <a:headEnd/>
                  <a:tailEnd/>
                </a:ln>
                <a:solidFill>
                  <a:srgbClr val="333399"/>
                </a:solidFill>
              </a:endParaRPr>
            </a:p>
          </p:txBody>
        </p:sp>
      </p:grpSp>
      <p:sp>
        <p:nvSpPr>
          <p:cNvPr id="128006" name="Date Placeholder 1"/>
          <p:cNvSpPr txBox="1">
            <a:spLocks noGrp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128007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6453266" name="Text Box 39"/>
          <p:cNvSpPr txBox="1">
            <a:spLocks noChangeArrowheads="1"/>
          </p:cNvSpPr>
          <p:nvPr/>
        </p:nvSpPr>
        <p:spPr bwMode="auto">
          <a:xfrm>
            <a:off x="0" y="76200"/>
            <a:ext cx="335280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華康儷中黑" pitchFamily="49" charset="-120"/>
              </a:rPr>
              <a:t>「靶心概念」 </a:t>
            </a:r>
            <a:endParaRPr lang="zh-CN" altLang="en-US" sz="2400" dirty="0">
              <a:solidFill>
                <a:prstClr val="white"/>
              </a:solidFill>
              <a:ea typeface="華康儷中黑" pitchFamily="49" charset="-120"/>
            </a:endParaRPr>
          </a:p>
          <a:p>
            <a:pPr>
              <a:defRPr/>
            </a:pPr>
            <a:r>
              <a:rPr lang="zh-CN" altLang="en-US" sz="2400" dirty="0">
                <a:solidFill>
                  <a:prstClr val="white"/>
                </a:solidFill>
                <a:ea typeface="華康儷中黑" pitchFamily="49" charset="-120"/>
              </a:rPr>
              <a:t>由外</a:t>
            </a:r>
            <a:r>
              <a:rPr lang="zh-TW" altLang="en-US" sz="2400" dirty="0">
                <a:solidFill>
                  <a:prstClr val="white"/>
                </a:solidFill>
                <a:ea typeface="華康儷中黑" pitchFamily="49" charset="-120"/>
              </a:rPr>
              <a:t>到內</a:t>
            </a:r>
            <a:r>
              <a:rPr lang="zh-CN" altLang="en-US" sz="2400" dirty="0">
                <a:solidFill>
                  <a:prstClr val="white"/>
                </a:solidFill>
                <a:ea typeface="華康儷中黑" pitchFamily="49" charset="-120"/>
              </a:rPr>
              <a:t>，逐漸深入！</a:t>
            </a:r>
            <a:endParaRPr lang="en-US" altLang="zh-CN" sz="2400" dirty="0">
              <a:solidFill>
                <a:prstClr val="white"/>
              </a:solidFill>
              <a:ea typeface="華康儷中黑" pitchFamily="49" charset="-120"/>
            </a:endParaRPr>
          </a:p>
          <a:p>
            <a:pPr>
              <a:defRPr/>
            </a:pPr>
            <a:endParaRPr lang="en-US" altLang="zh-CN" sz="2400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en-US" sz="2200" dirty="0">
                <a:solidFill>
                  <a:prstClr val="white"/>
                </a:solidFill>
              </a:rPr>
              <a:t>“BULLSEYE CONCEPT”</a:t>
            </a:r>
          </a:p>
          <a:p>
            <a:pPr>
              <a:defRPr/>
            </a:pPr>
            <a:r>
              <a:rPr lang="en-US" sz="2400" dirty="0">
                <a:solidFill>
                  <a:prstClr val="white"/>
                </a:solidFill>
              </a:rPr>
              <a:t>Work from the </a:t>
            </a:r>
          </a:p>
          <a:p>
            <a:pPr>
              <a:defRPr/>
            </a:pPr>
            <a:r>
              <a:rPr lang="en-US" sz="2400" dirty="0">
                <a:solidFill>
                  <a:prstClr val="white"/>
                </a:solidFill>
              </a:rPr>
              <a:t>outside in!</a:t>
            </a:r>
          </a:p>
          <a:p>
            <a:pPr>
              <a:defRPr/>
            </a:pPr>
            <a:endParaRPr lang="zh-CN" altLang="en-US" sz="2400" dirty="0">
              <a:solidFill>
                <a:prstClr val="black"/>
              </a:solidFill>
            </a:endParaRPr>
          </a:p>
          <a:p>
            <a:pPr>
              <a:defRPr/>
            </a:pP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159763" name="Text Box 43"/>
          <p:cNvSpPr txBox="1">
            <a:spLocks noChangeArrowheads="1"/>
          </p:cNvSpPr>
          <p:nvPr/>
        </p:nvSpPr>
        <p:spPr bwMode="auto">
          <a:xfrm>
            <a:off x="123825" y="4191000"/>
            <a:ext cx="88392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35921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zh-CN" altLang="en-US" sz="2400" dirty="0">
                <a:solidFill>
                  <a:prstClr val="black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49" charset="-120"/>
              </a:rPr>
              <a:t>你的目標應該是帶領更多「積極進取型」</a:t>
            </a:r>
            <a:r>
              <a:rPr lang="zh-TW" altLang="en-US" sz="2400" dirty="0">
                <a:solidFill>
                  <a:prstClr val="black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49" charset="-120"/>
              </a:rPr>
              <a:t>超連鎖店主</a:t>
            </a:r>
            <a:endParaRPr lang="en-US" altLang="zh-CN" sz="2400" dirty="0">
              <a:solidFill>
                <a:prstClr val="black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華康儷中黑" pitchFamily="49" charset="-120"/>
            </a:endParaRPr>
          </a:p>
          <a:p>
            <a:pPr algn="ctr"/>
            <a:r>
              <a:rPr lang="zh-CN" altLang="en-US" sz="2400" dirty="0">
                <a:solidFill>
                  <a:prstClr val="black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49" charset="-120"/>
              </a:rPr>
              <a:t>參加下一次國際年會</a:t>
            </a:r>
            <a:r>
              <a:rPr lang="en-US" altLang="zh-CN" sz="2400" dirty="0">
                <a:solidFill>
                  <a:prstClr val="black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49" charset="-120"/>
              </a:rPr>
              <a:t>…</a:t>
            </a:r>
            <a:r>
              <a:rPr lang="zh-CN" altLang="en-US" sz="2400" dirty="0">
                <a:solidFill>
                  <a:prstClr val="black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49" charset="-120"/>
              </a:rPr>
              <a:t>但是一切要從外環做起</a:t>
            </a:r>
            <a:r>
              <a:rPr lang="en-US" altLang="zh-CN" sz="2400" dirty="0">
                <a:solidFill>
                  <a:prstClr val="black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49" charset="-120"/>
              </a:rPr>
              <a:t>…</a:t>
            </a:r>
          </a:p>
          <a:p>
            <a:pPr algn="ctr"/>
            <a:r>
              <a:rPr lang="zh-CN" altLang="en-US" sz="2400" b="1" dirty="0">
                <a:solidFill>
                  <a:srgbClr val="FFFF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49" charset="-120"/>
              </a:rPr>
              <a:t>三對一介紹，二對一介紹，一對一介紹</a:t>
            </a:r>
            <a:endParaRPr lang="en-US" altLang="zh-CN" sz="2400" b="1" dirty="0">
              <a:solidFill>
                <a:srgbClr val="FFFF00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華康儷中黑" pitchFamily="49" charset="-120"/>
            </a:endParaRPr>
          </a:p>
          <a:p>
            <a:pPr algn="ctr"/>
            <a:r>
              <a:rPr lang="en-US" altLang="zh-TW" sz="2200" dirty="0">
                <a:solidFill>
                  <a:prstClr val="black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goal should be to get as many “Go Now” UFOs to the next International Convention as possible …</a:t>
            </a:r>
            <a:br>
              <a:rPr lang="en-US" altLang="zh-TW" sz="2200" dirty="0">
                <a:solidFill>
                  <a:prstClr val="black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200" dirty="0">
                <a:solidFill>
                  <a:prstClr val="black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it all starts with the outside…</a:t>
            </a:r>
            <a:br>
              <a:rPr lang="en-US" altLang="zh-TW" sz="2200" dirty="0">
                <a:solidFill>
                  <a:prstClr val="black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200" dirty="0">
                <a:solidFill>
                  <a:prstClr val="black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3-on-1s, 2-on-1s &amp; 1-on-1s</a:t>
            </a:r>
          </a:p>
          <a:p>
            <a:pPr algn="ctr"/>
            <a:endParaRPr lang="zh-CN" altLang="en-US" sz="2400" dirty="0">
              <a:solidFill>
                <a:prstClr val="black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6705600" y="233363"/>
            <a:ext cx="2597150" cy="1595437"/>
            <a:chOff x="4324" y="29"/>
            <a:chExt cx="1636" cy="1005"/>
          </a:xfrm>
        </p:grpSpPr>
        <p:sp>
          <p:nvSpPr>
            <p:cNvPr id="6406164" name="AutoShape 41"/>
            <p:cNvSpPr>
              <a:spLocks noChangeArrowheads="1"/>
            </p:cNvSpPr>
            <p:nvPr/>
          </p:nvSpPr>
          <p:spPr bwMode="auto">
            <a:xfrm rot="19663044" flipV="1">
              <a:off x="4324" y="29"/>
              <a:ext cx="1540" cy="1005"/>
            </a:xfrm>
            <a:prstGeom prst="leftArrow">
              <a:avLst>
                <a:gd name="adj1" fmla="val 50000"/>
                <a:gd name="adj2" fmla="val 30846"/>
              </a:avLst>
            </a:prstGeom>
            <a:solidFill>
              <a:schemeClr val="tx1">
                <a:lumMod val="65000"/>
                <a:alpha val="43921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044" name="Rectangle 34"/>
            <p:cNvSpPr>
              <a:spLocks noChangeArrowheads="1"/>
            </p:cNvSpPr>
            <p:nvPr/>
          </p:nvSpPr>
          <p:spPr bwMode="auto">
            <a:xfrm rot="19634958">
              <a:off x="4472" y="199"/>
              <a:ext cx="1488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r>
                <a:rPr lang="zh-CN" altLang="en-US" sz="1400" b="1" dirty="0">
                  <a:solidFill>
                    <a:prstClr val="black"/>
                  </a:solidFill>
                  <a:ea typeface="華康儷中黑" pitchFamily="49" charset="-120"/>
                </a:rPr>
                <a:t>新</a:t>
              </a:r>
              <a:r>
                <a:rPr lang="zh-TW" altLang="en-US" sz="1400" b="1" dirty="0">
                  <a:solidFill>
                    <a:prstClr val="black"/>
                  </a:solidFill>
                  <a:ea typeface="華康儷中黑" pitchFamily="49" charset="-120"/>
                </a:rPr>
                <a:t>超連鎖店主</a:t>
              </a:r>
              <a:r>
                <a:rPr lang="zh-CN" altLang="en-US" sz="1400" b="1" dirty="0">
                  <a:solidFill>
                    <a:prstClr val="black"/>
                  </a:solidFill>
                  <a:ea typeface="華康儷中黑" pitchFamily="49" charset="-120"/>
                </a:rPr>
                <a:t>訓練 </a:t>
              </a:r>
              <a:r>
                <a:rPr lang="en-US" altLang="zh-CN" sz="1400" b="1" dirty="0">
                  <a:solidFill>
                    <a:prstClr val="black"/>
                  </a:solidFill>
                  <a:ea typeface="華康儷中黑" pitchFamily="49" charset="-120"/>
                </a:rPr>
                <a:t>N</a:t>
              </a:r>
              <a:r>
                <a:rPr lang="en-US" altLang="zh-TW" sz="1400" b="1" dirty="0">
                  <a:solidFill>
                    <a:prstClr val="black"/>
                  </a:solidFill>
                  <a:ea typeface="華康儷中黑" pitchFamily="49" charset="-120"/>
                </a:rPr>
                <a:t>UO</a:t>
              </a:r>
              <a:r>
                <a:rPr lang="en-US" altLang="zh-CN" sz="1400" b="1" dirty="0">
                  <a:solidFill>
                    <a:prstClr val="black"/>
                  </a:solidFill>
                  <a:ea typeface="華康儷中黑" pitchFamily="49" charset="-120"/>
                </a:rPr>
                <a:t>T</a:t>
              </a:r>
              <a:endParaRPr lang="zh-CN" altLang="en-US" sz="1400" b="1" dirty="0">
                <a:solidFill>
                  <a:prstClr val="black"/>
                </a:solidFill>
                <a:ea typeface="華康儷中黑" pitchFamily="49" charset="-120"/>
              </a:endParaRPr>
            </a:p>
            <a:p>
              <a:pPr>
                <a:buSzPct val="75000"/>
                <a:buFontTx/>
                <a:buChar char="•"/>
              </a:pPr>
              <a:r>
                <a:rPr lang="zh-CN" altLang="en-US" sz="1400" dirty="0">
                  <a:solidFill>
                    <a:prstClr val="black"/>
                  </a:solidFill>
                  <a:ea typeface="華康儷中黑" pitchFamily="49" charset="-120"/>
                </a:rPr>
                <a:t> </a:t>
              </a:r>
              <a:r>
                <a:rPr lang="zh-CN" altLang="en-US" sz="1400" b="1" dirty="0">
                  <a:solidFill>
                    <a:prstClr val="black"/>
                  </a:solidFill>
                  <a:ea typeface="華康儷中黑" pitchFamily="49" charset="-120"/>
                </a:rPr>
                <a:t>成功五要訣訓練</a:t>
              </a:r>
              <a:r>
                <a:rPr lang="zh-CN" altLang="en-US" sz="1400" dirty="0">
                  <a:solidFill>
                    <a:prstClr val="black"/>
                  </a:solidFill>
                  <a:ea typeface="華康儷中黑" pitchFamily="49" charset="-120"/>
                </a:rPr>
                <a:t>  </a:t>
              </a:r>
              <a:r>
                <a:rPr lang="en-US" altLang="zh-CN" sz="1400" dirty="0">
                  <a:solidFill>
                    <a:prstClr val="black"/>
                  </a:solidFill>
                  <a:ea typeface="華康儷中黑" pitchFamily="49" charset="-120"/>
                </a:rPr>
                <a:t>B5</a:t>
              </a:r>
              <a:endParaRPr lang="zh-CN" altLang="en-US" sz="1400" dirty="0">
                <a:solidFill>
                  <a:prstClr val="black"/>
                </a:solidFill>
                <a:ea typeface="華康儷中黑" pitchFamily="49" charset="-120"/>
              </a:endParaRPr>
            </a:p>
            <a:p>
              <a:pPr>
                <a:buSzPct val="75000"/>
                <a:buFontTx/>
                <a:buChar char="•"/>
              </a:pPr>
              <a:r>
                <a:rPr lang="zh-CN" altLang="en-US" sz="1400" dirty="0">
                  <a:solidFill>
                    <a:prstClr val="black"/>
                  </a:solidFill>
                  <a:ea typeface="華康儷中黑" pitchFamily="49" charset="-120"/>
                </a:rPr>
                <a:t> </a:t>
              </a:r>
              <a:r>
                <a:rPr lang="zh-CN" altLang="en-US" sz="1400" b="1" dirty="0">
                  <a:solidFill>
                    <a:prstClr val="black"/>
                  </a:solidFill>
                  <a:ea typeface="華康儷中黑" pitchFamily="49" charset="-120"/>
                </a:rPr>
                <a:t>授證經理級訓練 </a:t>
              </a:r>
              <a:r>
                <a:rPr lang="en-US" altLang="zh-CN" sz="1400" b="1" dirty="0">
                  <a:solidFill>
                    <a:prstClr val="black"/>
                  </a:solidFill>
                  <a:ea typeface="華康儷中黑" pitchFamily="49" charset="-120"/>
                </a:rPr>
                <a:t>ECCT</a:t>
              </a:r>
              <a:endParaRPr lang="zh-CN" altLang="en-US" sz="1400" b="1" dirty="0">
                <a:solidFill>
                  <a:prstClr val="black"/>
                </a:solidFill>
                <a:ea typeface="華康儷中黑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1970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fbcdn-sphotos-h-a.akamaihd.net/hphotos-ak-prn2/v/1377265_590784317649635_227700214_n.jpg?oh=d2765df31b15cd825961f44d73d94d09&amp;oe=526BA7DE&amp;__gda__=1382783602_239064adeb08b18d1434fd28958bd68c"/>
          <p:cNvPicPr>
            <a:picLocks noChangeAspect="1" noChangeArrowheads="1"/>
          </p:cNvPicPr>
          <p:nvPr/>
        </p:nvPicPr>
        <p:blipFill>
          <a:blip r:embed="rId2" cstate="print"/>
          <a:srcRect t="29592" b="28671"/>
          <a:stretch>
            <a:fillRect/>
          </a:stretch>
        </p:blipFill>
        <p:spPr bwMode="auto">
          <a:xfrm>
            <a:off x="554362" y="3754417"/>
            <a:ext cx="3888432" cy="288517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6" name="Picture 2" descr="C:\Users\Kawae\AppData\Local\Microsoft\Windows\Temporary Internet Files\Content.IE5\S67CRDKH\_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314" y="4017856"/>
            <a:ext cx="3938761" cy="2621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wae\AppData\Local\Microsoft\Windows\Temporary Internet Files\Content.IE5\TZTF3YK9\_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996" y="1658613"/>
            <a:ext cx="4194211" cy="2359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Kawae\AppData\Local\Microsoft\Windows\Temporary Internet Files\Content.IE5\3AM12WWG\__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12" y="764704"/>
            <a:ext cx="3810279" cy="2857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A_University_Crest_#36A1E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192313"/>
            <a:ext cx="1476164" cy="1300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矩形 9"/>
          <p:cNvSpPr/>
          <p:nvPr/>
        </p:nvSpPr>
        <p:spPr>
          <a:xfrm>
            <a:off x="4860032" y="309667"/>
            <a:ext cx="182614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itchFamily="18" charset="0"/>
              </a:rPr>
              <a:t>會議</a:t>
            </a:r>
            <a:endParaRPr lang="en-US" altLang="zh-TW" sz="3200" dirty="0">
              <a:solidFill>
                <a:prstClr val="white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Times New Roman" pitchFamily="18" charset="0"/>
            </a:endParaRPr>
          </a:p>
          <a:p>
            <a:pPr algn="ctr"/>
            <a:r>
              <a:rPr lang="zh-TW" altLang="en-US" sz="32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itchFamily="18" charset="0"/>
              </a:rPr>
              <a:t>聯盟系統</a:t>
            </a:r>
            <a:endParaRPr lang="en-US" altLang="zh-TW" sz="3200" dirty="0">
              <a:solidFill>
                <a:prstClr val="white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Times New Roman" pitchFamily="18" charset="0"/>
            </a:endParaRPr>
          </a:p>
          <a:p>
            <a:pPr algn="ctr"/>
            <a:r>
              <a:rPr lang="en-US" altLang="zh-TW" sz="3200" dirty="0">
                <a:solidFill>
                  <a:prstClr val="white"/>
                </a:solidFill>
                <a:ea typeface="標楷體" pitchFamily="65" charset="-120"/>
                <a:cs typeface="Times New Roman" pitchFamily="18" charset="0"/>
              </a:rPr>
              <a:t>NMTSS</a:t>
            </a:r>
            <a:endParaRPr lang="zh-TW" altLang="en-US" sz="3200" dirty="0">
              <a:solidFill>
                <a:prstClr val="white"/>
              </a:solidFill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23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2000" y="1447800"/>
            <a:ext cx="72387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HK" altLang="en-US" sz="44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分享產品</a:t>
            </a:r>
            <a:r>
              <a:rPr lang="zh-HK" altLang="en-US" sz="4400" b="1" dirty="0">
                <a:solidFill>
                  <a:prstClr val="white"/>
                </a:solidFill>
              </a:rPr>
              <a:t> </a:t>
            </a:r>
            <a:r>
              <a:rPr lang="en-US" altLang="zh-HK" sz="4400" b="1" dirty="0">
                <a:solidFill>
                  <a:prstClr val="white"/>
                </a:solidFill>
              </a:rPr>
              <a:t>(BV / IBV )</a:t>
            </a:r>
          </a:p>
          <a:p>
            <a:pPr algn="ctr"/>
            <a:r>
              <a:rPr lang="en-US" altLang="zh-HK" sz="4400" b="1" dirty="0">
                <a:solidFill>
                  <a:prstClr val="white"/>
                </a:solidFill>
              </a:rPr>
              <a:t>Share the Products (BV/IBV)</a:t>
            </a:r>
            <a:r>
              <a:rPr lang="en-US" altLang="zh-HK" sz="44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" name="矩形 2"/>
          <p:cNvSpPr/>
          <p:nvPr/>
        </p:nvSpPr>
        <p:spPr>
          <a:xfrm>
            <a:off x="-685800" y="2819400"/>
            <a:ext cx="691276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zh-HK" altLang="en-US" sz="30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自用心得</a:t>
            </a:r>
            <a:endParaRPr lang="en-US" altLang="zh-HK" sz="3000" dirty="0">
              <a:solidFill>
                <a:prstClr val="white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zh-HK" altLang="en-US" sz="3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一對一</a:t>
            </a:r>
            <a:r>
              <a:rPr lang="en-US" altLang="zh-HK" sz="3000" dirty="0">
                <a:solidFill>
                  <a:srgbClr val="FFFF00"/>
                </a:solidFill>
                <a:ea typeface="華康儷中黑" panose="020B0509000000000000" pitchFamily="49" charset="-120"/>
              </a:rPr>
              <a:t>VIP</a:t>
            </a:r>
            <a:r>
              <a:rPr lang="zh-HK" altLang="en-US" sz="3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服務</a:t>
            </a:r>
            <a:endParaRPr lang="en-US" altLang="zh-HK" sz="3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zh-HK" altLang="en-US" sz="30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跟進</a:t>
            </a:r>
            <a:r>
              <a:rPr lang="en-US" altLang="zh-HK" sz="3000" dirty="0">
                <a:solidFill>
                  <a:prstClr val="white"/>
                </a:solidFill>
                <a:ea typeface="華康儷中黑" panose="020B0509000000000000" pitchFamily="49" charset="-120"/>
              </a:rPr>
              <a:t>1-3-7-14-21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zh-HK" altLang="en-US" sz="30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現金回贈計劃</a:t>
            </a:r>
            <a:endParaRPr lang="en-US" altLang="zh-HK" sz="3000" dirty="0">
              <a:solidFill>
                <a:prstClr val="white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zh-HK" altLang="en-US" sz="30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產品目錄</a:t>
            </a:r>
            <a:r>
              <a:rPr lang="en-US" altLang="zh-HK" sz="30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HK" altLang="en-US" sz="30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產品見證</a:t>
            </a:r>
            <a:endParaRPr lang="en-US" altLang="zh-HK" sz="3000" dirty="0">
              <a:solidFill>
                <a:prstClr val="white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zh-HK" altLang="en-US" sz="30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工作坊体驗</a:t>
            </a:r>
            <a:endParaRPr lang="en-US" altLang="zh-HK" sz="3000" dirty="0">
              <a:solidFill>
                <a:prstClr val="white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zh-HK" altLang="en-US" sz="30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客人帶更多客人</a:t>
            </a:r>
            <a:endParaRPr lang="en-US" altLang="zh-HK" sz="3000" dirty="0">
              <a:solidFill>
                <a:prstClr val="white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lvl="2"/>
            <a:endParaRPr lang="en-US" altLang="zh-HK" sz="3100" b="1" dirty="0">
              <a:solidFill>
                <a:prstClr val="black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-102592" y="76200"/>
            <a:ext cx="907812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48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2.</a:t>
            </a:r>
            <a:r>
              <a:rPr lang="zh-TW" altLang="en-US" sz="48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產品使用和零售要求</a:t>
            </a:r>
            <a:endParaRPr lang="en-US" altLang="zh-TW" sz="48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/>
            <a:r>
              <a:rPr lang="zh-TW" altLang="en-US" sz="4800" b="1" dirty="0">
                <a:solidFill>
                  <a:srgbClr val="FFFF00"/>
                </a:solidFill>
              </a:rPr>
              <a:t> </a:t>
            </a:r>
            <a:r>
              <a:rPr lang="en-US" altLang="zh-TW" sz="4000" b="1" dirty="0">
                <a:solidFill>
                  <a:srgbClr val="FFFF00"/>
                </a:solidFill>
              </a:rPr>
              <a:t>Use the Products and retail requirements</a:t>
            </a:r>
            <a:endParaRPr lang="zh-TW" altLang="en-US" sz="40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6200" y="3048000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white"/>
                </a:solidFill>
              </a:rPr>
              <a:t>Your own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FF00"/>
                </a:solidFill>
              </a:rPr>
              <a:t>1 on 1 VIP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white"/>
                </a:solidFill>
              </a:rPr>
              <a:t>Follow up 1-3-7-14-21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white"/>
                </a:solidFill>
              </a:rPr>
              <a:t>Cashback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white"/>
                </a:solidFill>
              </a:rPr>
              <a:t>Catalogs, testimonial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white"/>
                </a:solidFill>
              </a:rPr>
              <a:t>Workshop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white"/>
                </a:solidFill>
              </a:rPr>
              <a:t>Guests bring more guests</a:t>
            </a:r>
          </a:p>
        </p:txBody>
      </p:sp>
    </p:spTree>
    <p:extLst>
      <p:ext uri="{BB962C8B-B14F-4D97-AF65-F5344CB8AC3E}">
        <p14:creationId xmlns:p14="http://schemas.microsoft.com/office/powerpoint/2010/main" val="428148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295400" y="78194"/>
            <a:ext cx="1082039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zh-HK" altLang="en-US" sz="30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卓越零售</a:t>
            </a:r>
            <a:r>
              <a:rPr lang="en-US" altLang="zh-HK" sz="30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:</a:t>
            </a:r>
            <a:r>
              <a:rPr lang="zh-HK" altLang="en-US" sz="30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助人為快樂之本</a:t>
            </a:r>
            <a:endParaRPr lang="en-US" altLang="zh-HK" sz="3000" dirty="0">
              <a:solidFill>
                <a:prstClr val="white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lvl="2" algn="ctr"/>
            <a:r>
              <a:rPr lang="en-US" altLang="zh-HK" sz="2200" b="1" dirty="0">
                <a:solidFill>
                  <a:prstClr val="white"/>
                </a:solidFill>
              </a:rPr>
              <a:t>The Excellent Retail : </a:t>
            </a:r>
          </a:p>
          <a:p>
            <a:pPr lvl="2" algn="ctr"/>
            <a:r>
              <a:rPr lang="en-US" altLang="zh-HK" sz="2200" b="1" dirty="0">
                <a:solidFill>
                  <a:prstClr val="white"/>
                </a:solidFill>
              </a:rPr>
              <a:t>Helping others is one of the greatest sources of happiness</a:t>
            </a:r>
          </a:p>
          <a:p>
            <a:pPr lvl="2" algn="ctr"/>
            <a:endParaRPr lang="en-US" altLang="zh-HK" sz="3100" b="1" dirty="0">
              <a:solidFill>
                <a:prstClr val="black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-838200" y="1361810"/>
            <a:ext cx="6781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zh-HK" altLang="en-US" sz="28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倩</a:t>
            </a:r>
            <a:r>
              <a:rPr lang="en-US" altLang="zh-HK" sz="28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:</a:t>
            </a:r>
            <a:r>
              <a:rPr lang="zh-HK" altLang="en-US" sz="28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每星期</a:t>
            </a:r>
            <a:r>
              <a:rPr lang="en-US" altLang="zh-HK" sz="2800" b="1" dirty="0">
                <a:solidFill>
                  <a:prstClr val="white"/>
                </a:solidFill>
              </a:rPr>
              <a:t>500-800BV</a:t>
            </a:r>
          </a:p>
          <a:p>
            <a:pPr lvl="2"/>
            <a:r>
              <a:rPr lang="zh-HK" altLang="en-US" sz="28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每月</a:t>
            </a:r>
            <a:r>
              <a:rPr lang="en-US" altLang="zh-HK" sz="2800" b="1" dirty="0">
                <a:solidFill>
                  <a:prstClr val="white"/>
                </a:solidFill>
              </a:rPr>
              <a:t>HK$2000-5000</a:t>
            </a:r>
            <a:r>
              <a:rPr lang="zh-HK" altLang="en-US" sz="28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夥伴</a:t>
            </a:r>
            <a:r>
              <a:rPr lang="zh-TW" altLang="en-US" sz="28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商</a:t>
            </a:r>
            <a:r>
              <a:rPr lang="zh-HK" altLang="en-US" sz="28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店</a:t>
            </a:r>
            <a:endParaRPr lang="en-US" altLang="zh-HK" sz="2800" dirty="0">
              <a:solidFill>
                <a:prstClr val="white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  <p:pic>
        <p:nvPicPr>
          <p:cNvPr id="8194" name="Picture 2" descr="C:\Users\Kawae\AppData\Local\Microsoft\Windows\Temporary Internet Files\Content.IE5\WTJARL5Y\__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20" y="2420888"/>
            <a:ext cx="7452320" cy="4193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2"/>
          <p:cNvSpPr/>
          <p:nvPr/>
        </p:nvSpPr>
        <p:spPr>
          <a:xfrm>
            <a:off x="3657600" y="1533324"/>
            <a:ext cx="723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altLang="zh-HK" sz="2200" dirty="0">
                <a:solidFill>
                  <a:prstClr val="white"/>
                </a:solidFill>
              </a:rPr>
              <a:t>500-800BV</a:t>
            </a:r>
            <a:r>
              <a:rPr lang="zh-TW" altLang="en-US" sz="2200" dirty="0">
                <a:solidFill>
                  <a:prstClr val="white"/>
                </a:solidFill>
              </a:rPr>
              <a:t> </a:t>
            </a:r>
            <a:r>
              <a:rPr lang="en-US" altLang="zh-TW" sz="2200" dirty="0">
                <a:solidFill>
                  <a:prstClr val="white"/>
                </a:solidFill>
              </a:rPr>
              <a:t>weekly</a:t>
            </a:r>
            <a:endParaRPr lang="en-US" altLang="zh-HK" sz="2200" dirty="0">
              <a:solidFill>
                <a:prstClr val="white"/>
              </a:solidFill>
            </a:endParaRPr>
          </a:p>
          <a:p>
            <a:pPr lvl="2"/>
            <a:r>
              <a:rPr lang="en-US" altLang="zh-HK" sz="2200" dirty="0">
                <a:solidFill>
                  <a:prstClr val="white"/>
                </a:solidFill>
              </a:rPr>
              <a:t>HK$2000-5000</a:t>
            </a:r>
            <a:r>
              <a:rPr lang="en-US" altLang="zh-HK" sz="22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 </a:t>
            </a:r>
            <a:r>
              <a:rPr lang="en-US" altLang="zh-HK" sz="2200" dirty="0">
                <a:solidFill>
                  <a:prstClr val="white"/>
                </a:solidFill>
                <a:ea typeface="華康儷中黑" panose="020B0509000000000000" pitchFamily="49" charset="-120"/>
              </a:rPr>
              <a:t>Partner Store monthly</a:t>
            </a:r>
          </a:p>
        </p:txBody>
      </p:sp>
    </p:spTree>
    <p:extLst>
      <p:ext uri="{BB962C8B-B14F-4D97-AF65-F5344CB8AC3E}">
        <p14:creationId xmlns:p14="http://schemas.microsoft.com/office/powerpoint/2010/main" val="245497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5372" y="1371600"/>
            <a:ext cx="77267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分享事業</a:t>
            </a:r>
            <a:r>
              <a:rPr lang="en-US" altLang="zh-TW" sz="44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(</a:t>
            </a:r>
            <a:r>
              <a:rPr lang="zh-TW" altLang="en-US" sz="44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擴展</a:t>
            </a:r>
            <a:r>
              <a:rPr lang="en-US" altLang="zh-TW" sz="44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) </a:t>
            </a:r>
          </a:p>
          <a:p>
            <a:pPr algn="ctr"/>
            <a:r>
              <a:rPr lang="en-US" altLang="zh-TW" sz="4400" b="1" dirty="0">
                <a:solidFill>
                  <a:prstClr val="white"/>
                </a:solidFill>
              </a:rPr>
              <a:t>Sharing the business (Expand)</a:t>
            </a:r>
          </a:p>
        </p:txBody>
      </p:sp>
      <p:sp>
        <p:nvSpPr>
          <p:cNvPr id="3" name="矩形 2"/>
          <p:cNvSpPr/>
          <p:nvPr/>
        </p:nvSpPr>
        <p:spPr>
          <a:xfrm>
            <a:off x="-533400" y="2793928"/>
            <a:ext cx="684076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zh-HK" altLang="en-US" sz="3100" b="1" dirty="0">
                <a:solidFill>
                  <a:prstClr val="white"/>
                </a:solidFill>
                <a:ea typeface="Apple LiGothic Medium"/>
                <a:cs typeface="Apple LiGothic Medium"/>
              </a:rPr>
              <a:t>列名單 </a:t>
            </a:r>
            <a:endParaRPr lang="en-US" altLang="zh-HK" sz="3100" b="1" dirty="0">
              <a:solidFill>
                <a:prstClr val="white"/>
              </a:solidFill>
              <a:ea typeface="Apple LiGothic Medium"/>
              <a:cs typeface="Apple LiGothic Medium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zh-HK" altLang="en-US" sz="3100" b="1" dirty="0">
                <a:solidFill>
                  <a:prstClr val="white"/>
                </a:solidFill>
                <a:ea typeface="Apple LiGothic Medium"/>
                <a:cs typeface="Apple LiGothic Medium"/>
              </a:rPr>
              <a:t>分析名單</a:t>
            </a:r>
            <a:endParaRPr lang="en-US" altLang="zh-HK" sz="3100" b="1" dirty="0">
              <a:solidFill>
                <a:prstClr val="white"/>
              </a:solidFill>
              <a:ea typeface="Apple LiGothic Medium"/>
              <a:cs typeface="Apple LiGothic Medium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zh-HK" altLang="en-US" sz="3100" b="1" dirty="0">
                <a:solidFill>
                  <a:srgbClr val="FFFF00"/>
                </a:solidFill>
                <a:ea typeface="Apple LiGothic Medium"/>
                <a:cs typeface="Apple LiGothic Medium"/>
              </a:rPr>
              <a:t>學聊天</a:t>
            </a:r>
            <a:r>
              <a:rPr lang="en-US" altLang="zh-HK" sz="3100" b="1" dirty="0">
                <a:solidFill>
                  <a:srgbClr val="FFFF00"/>
                </a:solidFill>
                <a:ea typeface="Apple LiGothic Medium"/>
                <a:cs typeface="Apple LiGothic Medium"/>
              </a:rPr>
              <a:t>,</a:t>
            </a:r>
            <a:r>
              <a:rPr lang="zh-HK" altLang="en-US" sz="3100" b="1" dirty="0">
                <a:solidFill>
                  <a:srgbClr val="FFFF00"/>
                </a:solidFill>
                <a:ea typeface="Apple LiGothic Medium"/>
                <a:cs typeface="Apple LiGothic Medium"/>
              </a:rPr>
              <a:t>邀約</a:t>
            </a:r>
            <a:endParaRPr lang="en-US" altLang="zh-HK" sz="3100" b="1" dirty="0">
              <a:solidFill>
                <a:srgbClr val="FFFF00"/>
              </a:solidFill>
              <a:ea typeface="Apple LiGothic Medium"/>
              <a:cs typeface="Apple LiGothic Medium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zh-TW" sz="3100" b="1" dirty="0" err="1">
                <a:solidFill>
                  <a:prstClr val="white"/>
                </a:solidFill>
                <a:ea typeface="Apple LiGothic Medium"/>
                <a:cs typeface="Apple LiGothic Medium"/>
              </a:rPr>
              <a:t>Shop.com</a:t>
            </a:r>
            <a:r>
              <a:rPr lang="zh-HK" altLang="en-US" sz="3100" b="1" dirty="0">
                <a:solidFill>
                  <a:prstClr val="white"/>
                </a:solidFill>
                <a:ea typeface="Apple LiGothic Medium"/>
                <a:cs typeface="Apple LiGothic Medium"/>
              </a:rPr>
              <a:t>是甚麼</a:t>
            </a:r>
            <a:endParaRPr lang="en-US" altLang="zh-HK" sz="3100" b="1" dirty="0">
              <a:solidFill>
                <a:prstClr val="white"/>
              </a:solidFill>
              <a:ea typeface="Apple LiGothic Medium"/>
              <a:cs typeface="Apple LiGothic Medium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zh-TW" sz="3100" b="1" dirty="0">
                <a:solidFill>
                  <a:prstClr val="white"/>
                </a:solidFill>
                <a:ea typeface="Apple LiGothic Medium"/>
                <a:cs typeface="Apple LiGothic Medium"/>
              </a:rPr>
              <a:t>Big Why </a:t>
            </a:r>
          </a:p>
          <a:p>
            <a:pPr lvl="2"/>
            <a:r>
              <a:rPr lang="en-US" altLang="zh-TW" sz="3100" b="1" dirty="0">
                <a:solidFill>
                  <a:prstClr val="white"/>
                </a:solidFill>
                <a:ea typeface="Apple LiGothic Medium"/>
                <a:cs typeface="Apple LiGothic Medium"/>
              </a:rPr>
              <a:t>(</a:t>
            </a:r>
            <a:r>
              <a:rPr lang="zh-HK" altLang="en-US" sz="3100" b="1" dirty="0">
                <a:solidFill>
                  <a:prstClr val="white"/>
                </a:solidFill>
                <a:ea typeface="Apple LiGothic Medium"/>
                <a:cs typeface="Apple LiGothic Medium"/>
              </a:rPr>
              <a:t>為甚麼</a:t>
            </a:r>
            <a:r>
              <a:rPr lang="zh-HK" altLang="en-US" sz="3100" b="1" dirty="0">
                <a:solidFill>
                  <a:srgbClr val="FFFF00"/>
                </a:solidFill>
                <a:ea typeface="Apple LiGothic Medium"/>
                <a:cs typeface="Apple LiGothic Medium"/>
              </a:rPr>
              <a:t>做</a:t>
            </a:r>
            <a:r>
              <a:rPr lang="en-US" altLang="zh-HK" sz="3100" b="1" dirty="0">
                <a:solidFill>
                  <a:prstClr val="white"/>
                </a:solidFill>
                <a:ea typeface="Apple LiGothic Medium"/>
                <a:cs typeface="Apple LiGothic Medium"/>
              </a:rPr>
              <a:t>shop.com)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zh-HK" altLang="en-US" sz="3100" b="1" dirty="0">
                <a:solidFill>
                  <a:prstClr val="white"/>
                </a:solidFill>
                <a:ea typeface="Apple LiGothic Medium"/>
                <a:cs typeface="Apple LiGothic Medium"/>
              </a:rPr>
              <a:t>展示計劃 </a:t>
            </a:r>
            <a:r>
              <a:rPr lang="en-US" altLang="zh-HK" sz="3100" b="1" dirty="0">
                <a:solidFill>
                  <a:prstClr val="white"/>
                </a:solidFill>
                <a:ea typeface="Apple LiGothic Medium"/>
                <a:cs typeface="Apple LiGothic Medium"/>
              </a:rPr>
              <a:t>MPCP </a:t>
            </a:r>
          </a:p>
          <a:p>
            <a:pPr lvl="2"/>
            <a:endParaRPr lang="en-US" altLang="zh-TW" sz="3100" dirty="0">
              <a:solidFill>
                <a:prstClr val="black"/>
              </a:solidFill>
              <a:ea typeface="Apple LiGothic Medium"/>
              <a:cs typeface="Apple LiGothic Medium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6343" y="102808"/>
            <a:ext cx="796480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48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3.</a:t>
            </a:r>
            <a:r>
              <a:rPr lang="zh-TW" altLang="en-US" sz="48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組織建立要求</a:t>
            </a:r>
            <a:endParaRPr lang="en-US" altLang="zh-TW" sz="48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/>
            <a:r>
              <a:rPr lang="en-US" altLang="zh-TW" sz="4000" b="1" dirty="0">
                <a:solidFill>
                  <a:srgbClr val="FFFF00"/>
                </a:solidFill>
              </a:rPr>
              <a:t>Organization Building Requirements </a:t>
            </a:r>
            <a:endParaRPr lang="zh-TW" altLang="en-US" sz="4000" b="1" dirty="0">
              <a:solidFill>
                <a:srgbClr val="FFFF00"/>
              </a:solidFill>
            </a:endParaRPr>
          </a:p>
        </p:txBody>
      </p:sp>
      <p:sp>
        <p:nvSpPr>
          <p:cNvPr id="5" name="矩形 2"/>
          <p:cNvSpPr/>
          <p:nvPr/>
        </p:nvSpPr>
        <p:spPr>
          <a:xfrm>
            <a:off x="3429000" y="2819400"/>
            <a:ext cx="5621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zh-HK" sz="2400" b="1" dirty="0">
                <a:solidFill>
                  <a:prstClr val="white"/>
                </a:solidFill>
              </a:rPr>
              <a:t>Make a list</a:t>
            </a:r>
            <a:r>
              <a:rPr lang="zh-HK" altLang="en-US" sz="2400" b="1" dirty="0">
                <a:solidFill>
                  <a:prstClr val="white"/>
                </a:solidFill>
              </a:rPr>
              <a:t> </a:t>
            </a:r>
            <a:endParaRPr lang="en-US" altLang="zh-HK" sz="2400" b="1" dirty="0">
              <a:solidFill>
                <a:prstClr val="white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zh-HK" sz="2400" b="1" dirty="0">
                <a:solidFill>
                  <a:prstClr val="white"/>
                </a:solidFill>
              </a:rPr>
              <a:t>Analysis of the list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zh-HK" sz="2400" b="1" dirty="0">
                <a:solidFill>
                  <a:srgbClr val="FFFF00"/>
                </a:solidFill>
              </a:rPr>
              <a:t>Learn how to chat </a:t>
            </a:r>
          </a:p>
          <a:p>
            <a:pPr lvl="2"/>
            <a:r>
              <a:rPr lang="en-US" altLang="zh-HK" sz="2400" b="1" dirty="0">
                <a:solidFill>
                  <a:srgbClr val="FFFF00"/>
                </a:solidFill>
              </a:rPr>
              <a:t>        with people, invitation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prstClr val="white"/>
                </a:solidFill>
              </a:rPr>
              <a:t>What is Shop.com</a:t>
            </a:r>
            <a:endParaRPr lang="en-US" altLang="zh-HK" sz="2400" b="1" dirty="0">
              <a:solidFill>
                <a:prstClr val="white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prstClr val="white"/>
                </a:solidFill>
              </a:rPr>
              <a:t>Big Why </a:t>
            </a:r>
          </a:p>
          <a:p>
            <a:pPr lvl="2"/>
            <a:r>
              <a:rPr lang="en-US" altLang="zh-TW" sz="2400" b="1" dirty="0">
                <a:solidFill>
                  <a:prstClr val="white"/>
                </a:solidFill>
              </a:rPr>
              <a:t>      (</a:t>
            </a:r>
            <a:r>
              <a:rPr lang="en-US" altLang="zh-HK" sz="2400" b="1" dirty="0">
                <a:solidFill>
                  <a:prstClr val="white"/>
                </a:solidFill>
              </a:rPr>
              <a:t>Why you should </a:t>
            </a:r>
            <a:r>
              <a:rPr lang="en-US" altLang="zh-HK" sz="2400" b="1" dirty="0">
                <a:solidFill>
                  <a:srgbClr val="FFFF00"/>
                </a:solidFill>
              </a:rPr>
              <a:t>run</a:t>
            </a:r>
            <a:r>
              <a:rPr lang="en-US" altLang="zh-HK" sz="2400" b="1" dirty="0">
                <a:solidFill>
                  <a:prstClr val="white"/>
                </a:solidFill>
              </a:rPr>
              <a:t> shop.com business)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zh-HK" sz="2400" b="1" dirty="0">
                <a:solidFill>
                  <a:prstClr val="white"/>
                </a:solidFill>
              </a:rPr>
              <a:t>Show the plan</a:t>
            </a:r>
            <a:r>
              <a:rPr lang="en-US" altLang="zh-TW" sz="2400" b="1" dirty="0">
                <a:solidFill>
                  <a:prstClr val="white"/>
                </a:solidFill>
              </a:rPr>
              <a:t>,</a:t>
            </a:r>
            <a:r>
              <a:rPr lang="zh-HK" altLang="en-US" sz="2400" b="1" dirty="0">
                <a:solidFill>
                  <a:prstClr val="white"/>
                </a:solidFill>
              </a:rPr>
              <a:t> </a:t>
            </a:r>
            <a:r>
              <a:rPr lang="en-US" altLang="zh-HK" sz="2400" b="1" dirty="0">
                <a:solidFill>
                  <a:prstClr val="white"/>
                </a:solidFill>
              </a:rPr>
              <a:t>MPCP </a:t>
            </a:r>
          </a:p>
          <a:p>
            <a:pPr lvl="2"/>
            <a:endParaRPr lang="en-US" altLang="zh-TW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01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04800" y="2918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zh-HK" altLang="en-US" sz="36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卓越</a:t>
            </a:r>
            <a:r>
              <a:rPr lang="zh-TW" altLang="en-US" sz="36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推薦</a:t>
            </a:r>
            <a:r>
              <a:rPr lang="en-US" altLang="zh-TW" sz="36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:</a:t>
            </a:r>
            <a:r>
              <a:rPr lang="zh-HK" altLang="en-US" sz="36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沒有做不到</a:t>
            </a:r>
            <a:r>
              <a:rPr lang="en-US" altLang="zh-HK" sz="36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HK" altLang="en-US" sz="36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只有沒想到</a:t>
            </a:r>
            <a:endParaRPr lang="en-US" altLang="zh-HK" sz="3600" dirty="0">
              <a:solidFill>
                <a:prstClr val="white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lvl="2" algn="ctr"/>
            <a:r>
              <a:rPr lang="en-US" altLang="zh-HK" sz="3000" dirty="0">
                <a:solidFill>
                  <a:prstClr val="white"/>
                </a:solidFill>
                <a:ea typeface="華康儷中黑" panose="020B0509000000000000" pitchFamily="49" charset="-120"/>
              </a:rPr>
              <a:t>The Excellent Sponsorship : </a:t>
            </a:r>
          </a:p>
          <a:p>
            <a:pPr lvl="2" algn="ctr"/>
            <a:r>
              <a:rPr lang="en-US" altLang="zh-HK" sz="3000" dirty="0">
                <a:solidFill>
                  <a:prstClr val="white"/>
                </a:solidFill>
                <a:ea typeface="華康儷中黑" panose="020B0509000000000000" pitchFamily="49" charset="-120"/>
              </a:rPr>
              <a:t>what you can do is only limited by your imagination</a:t>
            </a:r>
          </a:p>
        </p:txBody>
      </p:sp>
      <p:sp>
        <p:nvSpPr>
          <p:cNvPr id="3" name="矩形 2"/>
          <p:cNvSpPr/>
          <p:nvPr/>
        </p:nvSpPr>
        <p:spPr>
          <a:xfrm>
            <a:off x="611559" y="4648200"/>
            <a:ext cx="4283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altLang="zh-TW" sz="2800" dirty="0">
                <a:solidFill>
                  <a:prstClr val="white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</a:rPr>
              <a:t>Tammy</a:t>
            </a:r>
            <a:r>
              <a:rPr lang="en-US" altLang="zh-TW" sz="2800" dirty="0">
                <a:solidFill>
                  <a:prstClr val="black"/>
                </a:solidFill>
              </a:rPr>
              <a:t>:</a:t>
            </a:r>
            <a:r>
              <a:rPr lang="zh-HK" altLang="en-US" sz="28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在第四季</a:t>
            </a:r>
            <a:endParaRPr lang="en-US" altLang="zh-HK" sz="2800" dirty="0">
              <a:solidFill>
                <a:prstClr val="white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lvl="2"/>
            <a:r>
              <a:rPr lang="en-US" altLang="zh-HK" sz="2800" b="1" dirty="0">
                <a:solidFill>
                  <a:prstClr val="white"/>
                </a:solidFill>
              </a:rPr>
              <a:t>10</a:t>
            </a:r>
            <a:r>
              <a:rPr lang="zh-HK" altLang="en-US" sz="28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月</a:t>
            </a:r>
            <a:r>
              <a:rPr lang="zh-TW" altLang="en-US" sz="28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推薦六位</a:t>
            </a:r>
            <a:endParaRPr lang="en-US" altLang="zh-TW" sz="2800" dirty="0">
              <a:solidFill>
                <a:prstClr val="white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lvl="2"/>
            <a:r>
              <a:rPr lang="en-US" altLang="zh-TW" sz="2800" dirty="0">
                <a:solidFill>
                  <a:prstClr val="white"/>
                </a:solidFill>
                <a:ea typeface="華康儷中黑" panose="020B0509000000000000" pitchFamily="49" charset="-120"/>
              </a:rPr>
              <a:t>Sponsored 6 UFOs in Q4</a:t>
            </a:r>
          </a:p>
          <a:p>
            <a:pPr lvl="2"/>
            <a:endParaRPr lang="en-US" altLang="zh-TW" sz="2800" dirty="0">
              <a:solidFill>
                <a:prstClr val="black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69372" y="1700808"/>
            <a:ext cx="51845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zh-HK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映緹</a:t>
            </a:r>
            <a:r>
              <a:rPr lang="en-US" altLang="zh-HK" sz="2800" b="1" dirty="0">
                <a:solidFill>
                  <a:prstClr val="black"/>
                </a:solidFill>
              </a:rPr>
              <a:t>:</a:t>
            </a:r>
            <a:r>
              <a:rPr lang="zh-HK" altLang="en-US" sz="28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在第三季</a:t>
            </a:r>
            <a:endParaRPr lang="en-US" altLang="zh-HK" sz="2800" dirty="0">
              <a:solidFill>
                <a:prstClr val="white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lvl="2"/>
            <a:r>
              <a:rPr lang="zh-HK" altLang="en-US" sz="28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最後半日</a:t>
            </a:r>
            <a:r>
              <a:rPr lang="en-US" altLang="zh-HK" sz="2800" b="1" dirty="0">
                <a:solidFill>
                  <a:prstClr val="white"/>
                </a:solidFill>
              </a:rPr>
              <a:t>30/9</a:t>
            </a:r>
            <a:r>
              <a:rPr lang="zh-TW" altLang="en-US" sz="28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推薦兩位</a:t>
            </a:r>
            <a:endParaRPr lang="en-US" altLang="zh-TW" sz="2800" dirty="0">
              <a:solidFill>
                <a:prstClr val="white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lvl="2"/>
            <a:r>
              <a:rPr lang="en-US" altLang="zh-TW" sz="2800" dirty="0">
                <a:solidFill>
                  <a:prstClr val="white"/>
                </a:solidFill>
                <a:ea typeface="華康儷中黑" panose="020B0509000000000000" pitchFamily="49" charset="-120"/>
              </a:rPr>
              <a:t>Sponsored 2 UFOs in the last half a day 30/9 in Q3</a:t>
            </a:r>
          </a:p>
        </p:txBody>
      </p:sp>
      <p:pic>
        <p:nvPicPr>
          <p:cNvPr id="2052" name="Picture 4" descr="C:\Users\Kawae\AppData\Local\Microsoft\Windows\Temporary Internet Files\Content.IE5\TZTF3YK9\__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1" y="1462351"/>
            <a:ext cx="5121865" cy="2881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awae\AppData\Local\Microsoft\Windows\Temporary Internet Files\Content.IE5\3AM12WWG\__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05030"/>
            <a:ext cx="3962840" cy="2972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46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dirty="0" smtClean="0">
                <a:latin typeface="華康儷中黑" pitchFamily="49" charset="-120"/>
                <a:ea typeface="華康儷中黑" pitchFamily="49" charset="-120"/>
              </a:rPr>
              <a:t>基本十顧客　七人強</a:t>
            </a:r>
            <a:r>
              <a:rPr lang="en-US" altLang="zh-TW" sz="3600" dirty="0" smtClean="0">
                <a:latin typeface="華康儷中黑" pitchFamily="49" charset="-120"/>
                <a:ea typeface="華康儷中黑" pitchFamily="49" charset="-120"/>
              </a:rPr>
              <a:t/>
            </a:r>
            <a:br>
              <a:rPr lang="en-US" altLang="zh-TW" sz="3600" dirty="0" smtClean="0">
                <a:latin typeface="華康儷中黑" pitchFamily="49" charset="-120"/>
                <a:ea typeface="華康儷中黑" pitchFamily="49" charset="-120"/>
              </a:rPr>
            </a:br>
            <a:r>
              <a:rPr lang="en-US" altLang="zh-TW" sz="3600" dirty="0" smtClean="0">
                <a:latin typeface="+mn-lt"/>
                <a:ea typeface="華康儷中黑" pitchFamily="49" charset="-120"/>
              </a:rPr>
              <a:t>Base 10 Seven Strong</a:t>
            </a:r>
            <a:endParaRPr lang="zh-HK" altLang="en-US" sz="3600" dirty="0">
              <a:latin typeface="+mn-lt"/>
              <a:ea typeface="華康儷中黑" pitchFamily="49" charset="-120"/>
            </a:endParaRPr>
          </a:p>
        </p:txBody>
      </p:sp>
      <p:pic>
        <p:nvPicPr>
          <p:cNvPr id="244" name="Picture 2" descr="pg65chartNDT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22488"/>
            <a:ext cx="784860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" name="Group 4"/>
          <p:cNvGrpSpPr>
            <a:grpSpLocks noChangeAspect="1"/>
          </p:cNvGrpSpPr>
          <p:nvPr/>
        </p:nvGrpSpPr>
        <p:grpSpPr bwMode="auto">
          <a:xfrm>
            <a:off x="3200400" y="2514600"/>
            <a:ext cx="225425" cy="838200"/>
            <a:chOff x="1839" y="830"/>
            <a:chExt cx="213" cy="649"/>
          </a:xfrm>
        </p:grpSpPr>
        <p:grpSp>
          <p:nvGrpSpPr>
            <p:cNvPr id="246" name="Group 5"/>
            <p:cNvGrpSpPr>
              <a:grpSpLocks noChangeAspect="1"/>
            </p:cNvGrpSpPr>
            <p:nvPr/>
          </p:nvGrpSpPr>
          <p:grpSpPr bwMode="auto">
            <a:xfrm>
              <a:off x="1849" y="830"/>
              <a:ext cx="203" cy="82"/>
              <a:chOff x="1849" y="864"/>
              <a:chExt cx="203" cy="82"/>
            </a:xfrm>
          </p:grpSpPr>
          <p:sp>
            <p:nvSpPr>
              <p:cNvPr id="259" name="Freeform 6"/>
              <p:cNvSpPr>
                <a:spLocks noChangeAspect="1"/>
              </p:cNvSpPr>
              <p:nvPr/>
            </p:nvSpPr>
            <p:spPr bwMode="auto">
              <a:xfrm>
                <a:off x="1851" y="864"/>
                <a:ext cx="57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  <p:sp>
            <p:nvSpPr>
              <p:cNvPr id="260" name="Rectangle 7"/>
              <p:cNvSpPr>
                <a:spLocks noChangeAspect="1" noChangeArrowheads="1"/>
              </p:cNvSpPr>
              <p:nvPr/>
            </p:nvSpPr>
            <p:spPr bwMode="auto">
              <a:xfrm>
                <a:off x="1968" y="897"/>
                <a:ext cx="84" cy="1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247" name="Group 8"/>
            <p:cNvGrpSpPr>
              <a:grpSpLocks noChangeAspect="1"/>
            </p:cNvGrpSpPr>
            <p:nvPr/>
          </p:nvGrpSpPr>
          <p:grpSpPr bwMode="auto">
            <a:xfrm>
              <a:off x="1842" y="981"/>
              <a:ext cx="203" cy="82"/>
              <a:chOff x="1849" y="864"/>
              <a:chExt cx="203" cy="82"/>
            </a:xfrm>
          </p:grpSpPr>
          <p:sp>
            <p:nvSpPr>
              <p:cNvPr id="257" name="Freeform 9"/>
              <p:cNvSpPr>
                <a:spLocks noChangeAspect="1"/>
              </p:cNvSpPr>
              <p:nvPr/>
            </p:nvSpPr>
            <p:spPr bwMode="auto">
              <a:xfrm>
                <a:off x="1849" y="864"/>
                <a:ext cx="59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  <p:sp>
            <p:nvSpPr>
              <p:cNvPr id="258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1968" y="897"/>
                <a:ext cx="84" cy="1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248" name="Group 11"/>
            <p:cNvGrpSpPr>
              <a:grpSpLocks noChangeAspect="1"/>
            </p:cNvGrpSpPr>
            <p:nvPr/>
          </p:nvGrpSpPr>
          <p:grpSpPr bwMode="auto">
            <a:xfrm>
              <a:off x="1842" y="1262"/>
              <a:ext cx="203" cy="82"/>
              <a:chOff x="1849" y="864"/>
              <a:chExt cx="203" cy="82"/>
            </a:xfrm>
          </p:grpSpPr>
          <p:sp>
            <p:nvSpPr>
              <p:cNvPr id="255" name="Freeform 12"/>
              <p:cNvSpPr>
                <a:spLocks noChangeAspect="1"/>
              </p:cNvSpPr>
              <p:nvPr/>
            </p:nvSpPr>
            <p:spPr bwMode="auto">
              <a:xfrm>
                <a:off x="1849" y="861"/>
                <a:ext cx="59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  <p:sp>
            <p:nvSpPr>
              <p:cNvPr id="256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1968" y="897"/>
                <a:ext cx="84" cy="1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249" name="Group 14"/>
            <p:cNvGrpSpPr>
              <a:grpSpLocks noChangeAspect="1"/>
            </p:cNvGrpSpPr>
            <p:nvPr/>
          </p:nvGrpSpPr>
          <p:grpSpPr bwMode="auto">
            <a:xfrm>
              <a:off x="1843" y="1397"/>
              <a:ext cx="203" cy="82"/>
              <a:chOff x="1849" y="864"/>
              <a:chExt cx="203" cy="82"/>
            </a:xfrm>
          </p:grpSpPr>
          <p:sp>
            <p:nvSpPr>
              <p:cNvPr id="253" name="Freeform 15"/>
              <p:cNvSpPr>
                <a:spLocks noChangeAspect="1"/>
              </p:cNvSpPr>
              <p:nvPr/>
            </p:nvSpPr>
            <p:spPr bwMode="auto">
              <a:xfrm>
                <a:off x="1851" y="864"/>
                <a:ext cx="57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  <p:sp>
            <p:nvSpPr>
              <p:cNvPr id="254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1968" y="897"/>
                <a:ext cx="84" cy="1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250" name="Group 17"/>
            <p:cNvGrpSpPr>
              <a:grpSpLocks noChangeAspect="1"/>
            </p:cNvGrpSpPr>
            <p:nvPr/>
          </p:nvGrpSpPr>
          <p:grpSpPr bwMode="auto">
            <a:xfrm>
              <a:off x="1839" y="1118"/>
              <a:ext cx="203" cy="82"/>
              <a:chOff x="1849" y="864"/>
              <a:chExt cx="203" cy="82"/>
            </a:xfrm>
          </p:grpSpPr>
          <p:sp>
            <p:nvSpPr>
              <p:cNvPr id="251" name="Freeform 18"/>
              <p:cNvSpPr>
                <a:spLocks noChangeAspect="1"/>
              </p:cNvSpPr>
              <p:nvPr/>
            </p:nvSpPr>
            <p:spPr bwMode="auto">
              <a:xfrm>
                <a:off x="1849" y="864"/>
                <a:ext cx="59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  <p:sp>
            <p:nvSpPr>
              <p:cNvPr id="252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1968" y="897"/>
                <a:ext cx="84" cy="1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grpSp>
        <p:nvGrpSpPr>
          <p:cNvPr id="261" name="Group 20"/>
          <p:cNvGrpSpPr>
            <a:grpSpLocks noChangeAspect="1"/>
          </p:cNvGrpSpPr>
          <p:nvPr/>
        </p:nvGrpSpPr>
        <p:grpSpPr bwMode="auto">
          <a:xfrm>
            <a:off x="6438900" y="2508250"/>
            <a:ext cx="190500" cy="844550"/>
            <a:chOff x="3744" y="830"/>
            <a:chExt cx="183" cy="644"/>
          </a:xfrm>
        </p:grpSpPr>
        <p:grpSp>
          <p:nvGrpSpPr>
            <p:cNvPr id="262" name="Group 21"/>
            <p:cNvGrpSpPr>
              <a:grpSpLocks noChangeAspect="1"/>
            </p:cNvGrpSpPr>
            <p:nvPr/>
          </p:nvGrpSpPr>
          <p:grpSpPr bwMode="auto">
            <a:xfrm>
              <a:off x="3744" y="830"/>
              <a:ext cx="179" cy="82"/>
              <a:chOff x="3731" y="950"/>
              <a:chExt cx="232" cy="106"/>
            </a:xfrm>
          </p:grpSpPr>
          <p:sp>
            <p:nvSpPr>
              <p:cNvPr id="275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3731" y="994"/>
                <a:ext cx="109" cy="14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76" name="Freeform 23"/>
              <p:cNvSpPr>
                <a:spLocks noChangeAspect="1"/>
              </p:cNvSpPr>
              <p:nvPr/>
            </p:nvSpPr>
            <p:spPr bwMode="auto">
              <a:xfrm>
                <a:off x="3887" y="950"/>
                <a:ext cx="42" cy="106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</p:grpSp>
        <p:grpSp>
          <p:nvGrpSpPr>
            <p:cNvPr id="263" name="Group 24"/>
            <p:cNvGrpSpPr>
              <a:grpSpLocks noChangeAspect="1"/>
            </p:cNvGrpSpPr>
            <p:nvPr/>
          </p:nvGrpSpPr>
          <p:grpSpPr bwMode="auto">
            <a:xfrm>
              <a:off x="3744" y="970"/>
              <a:ext cx="179" cy="82"/>
              <a:chOff x="3731" y="950"/>
              <a:chExt cx="232" cy="106"/>
            </a:xfrm>
          </p:grpSpPr>
          <p:sp>
            <p:nvSpPr>
              <p:cNvPr id="273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3731" y="993"/>
                <a:ext cx="109" cy="16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74" name="Freeform 26"/>
              <p:cNvSpPr>
                <a:spLocks noChangeAspect="1"/>
              </p:cNvSpPr>
              <p:nvPr/>
            </p:nvSpPr>
            <p:spPr bwMode="auto">
              <a:xfrm>
                <a:off x="3887" y="952"/>
                <a:ext cx="42" cy="10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</p:grpSp>
        <p:grpSp>
          <p:nvGrpSpPr>
            <p:cNvPr id="264" name="Group 27"/>
            <p:cNvGrpSpPr>
              <a:grpSpLocks noChangeAspect="1"/>
            </p:cNvGrpSpPr>
            <p:nvPr/>
          </p:nvGrpSpPr>
          <p:grpSpPr bwMode="auto">
            <a:xfrm>
              <a:off x="3748" y="1111"/>
              <a:ext cx="179" cy="82"/>
              <a:chOff x="3731" y="950"/>
              <a:chExt cx="232" cy="106"/>
            </a:xfrm>
          </p:grpSpPr>
          <p:sp>
            <p:nvSpPr>
              <p:cNvPr id="271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3753" y="994"/>
                <a:ext cx="87" cy="14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72" name="Freeform 29"/>
              <p:cNvSpPr>
                <a:spLocks noChangeAspect="1"/>
              </p:cNvSpPr>
              <p:nvPr/>
            </p:nvSpPr>
            <p:spPr bwMode="auto">
              <a:xfrm>
                <a:off x="3888" y="950"/>
                <a:ext cx="75" cy="106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</p:grpSp>
        <p:grpSp>
          <p:nvGrpSpPr>
            <p:cNvPr id="265" name="Group 30"/>
            <p:cNvGrpSpPr>
              <a:grpSpLocks noChangeAspect="1"/>
            </p:cNvGrpSpPr>
            <p:nvPr/>
          </p:nvGrpSpPr>
          <p:grpSpPr bwMode="auto">
            <a:xfrm>
              <a:off x="3744" y="1251"/>
              <a:ext cx="179" cy="82"/>
              <a:chOff x="3731" y="950"/>
              <a:chExt cx="232" cy="106"/>
            </a:xfrm>
          </p:grpSpPr>
          <p:sp>
            <p:nvSpPr>
              <p:cNvPr id="269" name="Rectangle 31"/>
              <p:cNvSpPr>
                <a:spLocks noChangeAspect="1" noChangeArrowheads="1"/>
              </p:cNvSpPr>
              <p:nvPr/>
            </p:nvSpPr>
            <p:spPr bwMode="auto">
              <a:xfrm>
                <a:off x="3731" y="994"/>
                <a:ext cx="109" cy="14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70" name="Freeform 32"/>
              <p:cNvSpPr>
                <a:spLocks noChangeAspect="1"/>
              </p:cNvSpPr>
              <p:nvPr/>
            </p:nvSpPr>
            <p:spPr bwMode="auto">
              <a:xfrm>
                <a:off x="3887" y="950"/>
                <a:ext cx="42" cy="106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</p:grpSp>
        <p:grpSp>
          <p:nvGrpSpPr>
            <p:cNvPr id="266" name="Group 33"/>
            <p:cNvGrpSpPr>
              <a:grpSpLocks noChangeAspect="1"/>
            </p:cNvGrpSpPr>
            <p:nvPr/>
          </p:nvGrpSpPr>
          <p:grpSpPr bwMode="auto">
            <a:xfrm>
              <a:off x="3744" y="1392"/>
              <a:ext cx="179" cy="82"/>
              <a:chOff x="3731" y="950"/>
              <a:chExt cx="232" cy="106"/>
            </a:xfrm>
          </p:grpSpPr>
          <p:sp>
            <p:nvSpPr>
              <p:cNvPr id="267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3731" y="993"/>
                <a:ext cx="109" cy="14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68" name="Freeform 35"/>
              <p:cNvSpPr>
                <a:spLocks noChangeAspect="1"/>
              </p:cNvSpPr>
              <p:nvPr/>
            </p:nvSpPr>
            <p:spPr bwMode="auto">
              <a:xfrm>
                <a:off x="3887" y="950"/>
                <a:ext cx="42" cy="106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</p:grpSp>
      </p:grpSp>
      <p:grpSp>
        <p:nvGrpSpPr>
          <p:cNvPr id="277" name="Group 36"/>
          <p:cNvGrpSpPr>
            <a:grpSpLocks noChangeAspect="1"/>
          </p:cNvGrpSpPr>
          <p:nvPr/>
        </p:nvGrpSpPr>
        <p:grpSpPr bwMode="auto">
          <a:xfrm>
            <a:off x="1757363" y="3814763"/>
            <a:ext cx="144462" cy="539750"/>
            <a:chOff x="1839" y="830"/>
            <a:chExt cx="213" cy="649"/>
          </a:xfrm>
        </p:grpSpPr>
        <p:grpSp>
          <p:nvGrpSpPr>
            <p:cNvPr id="278" name="Group 37"/>
            <p:cNvGrpSpPr>
              <a:grpSpLocks noChangeAspect="1"/>
            </p:cNvGrpSpPr>
            <p:nvPr/>
          </p:nvGrpSpPr>
          <p:grpSpPr bwMode="auto">
            <a:xfrm>
              <a:off x="1849" y="830"/>
              <a:ext cx="203" cy="82"/>
              <a:chOff x="1849" y="864"/>
              <a:chExt cx="203" cy="82"/>
            </a:xfrm>
          </p:grpSpPr>
          <p:sp>
            <p:nvSpPr>
              <p:cNvPr id="291" name="Freeform 38"/>
              <p:cNvSpPr>
                <a:spLocks noChangeAspect="1"/>
              </p:cNvSpPr>
              <p:nvPr/>
            </p:nvSpPr>
            <p:spPr bwMode="auto">
              <a:xfrm>
                <a:off x="1848" y="864"/>
                <a:ext cx="59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  <p:sp>
            <p:nvSpPr>
              <p:cNvPr id="292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1968" y="896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279" name="Group 40"/>
            <p:cNvGrpSpPr>
              <a:grpSpLocks noChangeAspect="1"/>
            </p:cNvGrpSpPr>
            <p:nvPr/>
          </p:nvGrpSpPr>
          <p:grpSpPr bwMode="auto">
            <a:xfrm>
              <a:off x="1842" y="981"/>
              <a:ext cx="203" cy="82"/>
              <a:chOff x="1849" y="864"/>
              <a:chExt cx="203" cy="82"/>
            </a:xfrm>
          </p:grpSpPr>
          <p:sp>
            <p:nvSpPr>
              <p:cNvPr id="289" name="Freeform 41"/>
              <p:cNvSpPr>
                <a:spLocks noChangeAspect="1"/>
              </p:cNvSpPr>
              <p:nvPr/>
            </p:nvSpPr>
            <p:spPr bwMode="auto">
              <a:xfrm>
                <a:off x="1848" y="864"/>
                <a:ext cx="59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  <p:sp>
            <p:nvSpPr>
              <p:cNvPr id="290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1968" y="896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280" name="Group 43"/>
            <p:cNvGrpSpPr>
              <a:grpSpLocks noChangeAspect="1"/>
            </p:cNvGrpSpPr>
            <p:nvPr/>
          </p:nvGrpSpPr>
          <p:grpSpPr bwMode="auto">
            <a:xfrm>
              <a:off x="1842" y="1262"/>
              <a:ext cx="203" cy="82"/>
              <a:chOff x="1849" y="864"/>
              <a:chExt cx="203" cy="82"/>
            </a:xfrm>
          </p:grpSpPr>
          <p:sp>
            <p:nvSpPr>
              <p:cNvPr id="287" name="Freeform 44"/>
              <p:cNvSpPr>
                <a:spLocks noChangeAspect="1"/>
              </p:cNvSpPr>
              <p:nvPr/>
            </p:nvSpPr>
            <p:spPr bwMode="auto">
              <a:xfrm>
                <a:off x="1848" y="860"/>
                <a:ext cx="59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  <p:sp>
            <p:nvSpPr>
              <p:cNvPr id="288" name="Rectangle 45"/>
              <p:cNvSpPr>
                <a:spLocks noChangeAspect="1" noChangeArrowheads="1"/>
              </p:cNvSpPr>
              <p:nvPr/>
            </p:nvSpPr>
            <p:spPr bwMode="auto">
              <a:xfrm>
                <a:off x="1968" y="896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281" name="Group 46"/>
            <p:cNvGrpSpPr>
              <a:grpSpLocks noChangeAspect="1"/>
            </p:cNvGrpSpPr>
            <p:nvPr/>
          </p:nvGrpSpPr>
          <p:grpSpPr bwMode="auto">
            <a:xfrm>
              <a:off x="1843" y="1397"/>
              <a:ext cx="203" cy="82"/>
              <a:chOff x="1849" y="864"/>
              <a:chExt cx="203" cy="82"/>
            </a:xfrm>
          </p:grpSpPr>
          <p:sp>
            <p:nvSpPr>
              <p:cNvPr id="285" name="Freeform 47"/>
              <p:cNvSpPr>
                <a:spLocks noChangeAspect="1"/>
              </p:cNvSpPr>
              <p:nvPr/>
            </p:nvSpPr>
            <p:spPr bwMode="auto">
              <a:xfrm>
                <a:off x="1850" y="864"/>
                <a:ext cx="59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  <p:sp>
            <p:nvSpPr>
              <p:cNvPr id="286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1967" y="896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282" name="Group 49"/>
            <p:cNvGrpSpPr>
              <a:grpSpLocks noChangeAspect="1"/>
            </p:cNvGrpSpPr>
            <p:nvPr/>
          </p:nvGrpSpPr>
          <p:grpSpPr bwMode="auto">
            <a:xfrm>
              <a:off x="1839" y="1118"/>
              <a:ext cx="203" cy="82"/>
              <a:chOff x="1849" y="864"/>
              <a:chExt cx="203" cy="82"/>
            </a:xfrm>
          </p:grpSpPr>
          <p:sp>
            <p:nvSpPr>
              <p:cNvPr id="283" name="Freeform 50"/>
              <p:cNvSpPr>
                <a:spLocks noChangeAspect="1"/>
              </p:cNvSpPr>
              <p:nvPr/>
            </p:nvSpPr>
            <p:spPr bwMode="auto">
              <a:xfrm>
                <a:off x="1849" y="864"/>
                <a:ext cx="59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  <p:sp>
            <p:nvSpPr>
              <p:cNvPr id="284" name="Rectangle 51"/>
              <p:cNvSpPr>
                <a:spLocks noChangeAspect="1" noChangeArrowheads="1"/>
              </p:cNvSpPr>
              <p:nvPr/>
            </p:nvSpPr>
            <p:spPr bwMode="auto">
              <a:xfrm>
                <a:off x="1968" y="897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grpSp>
        <p:nvGrpSpPr>
          <p:cNvPr id="293" name="Group 52"/>
          <p:cNvGrpSpPr>
            <a:grpSpLocks noChangeAspect="1"/>
          </p:cNvGrpSpPr>
          <p:nvPr/>
        </p:nvGrpSpPr>
        <p:grpSpPr bwMode="auto">
          <a:xfrm>
            <a:off x="3657600" y="3810000"/>
            <a:ext cx="122238" cy="544513"/>
            <a:chOff x="3744" y="830"/>
            <a:chExt cx="183" cy="644"/>
          </a:xfrm>
        </p:grpSpPr>
        <p:grpSp>
          <p:nvGrpSpPr>
            <p:cNvPr id="294" name="Group 53"/>
            <p:cNvGrpSpPr>
              <a:grpSpLocks noChangeAspect="1"/>
            </p:cNvGrpSpPr>
            <p:nvPr/>
          </p:nvGrpSpPr>
          <p:grpSpPr bwMode="auto">
            <a:xfrm>
              <a:off x="3744" y="830"/>
              <a:ext cx="179" cy="82"/>
              <a:chOff x="3731" y="950"/>
              <a:chExt cx="232" cy="106"/>
            </a:xfrm>
          </p:grpSpPr>
          <p:sp>
            <p:nvSpPr>
              <p:cNvPr id="307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3731" y="994"/>
                <a:ext cx="108" cy="1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308" name="Freeform 55"/>
              <p:cNvSpPr>
                <a:spLocks noChangeAspect="1"/>
              </p:cNvSpPr>
              <p:nvPr/>
            </p:nvSpPr>
            <p:spPr bwMode="auto">
              <a:xfrm>
                <a:off x="3888" y="950"/>
                <a:ext cx="74" cy="107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</p:grpSp>
        <p:grpSp>
          <p:nvGrpSpPr>
            <p:cNvPr id="295" name="Group 56"/>
            <p:cNvGrpSpPr>
              <a:grpSpLocks noChangeAspect="1"/>
            </p:cNvGrpSpPr>
            <p:nvPr/>
          </p:nvGrpSpPr>
          <p:grpSpPr bwMode="auto">
            <a:xfrm>
              <a:off x="3744" y="970"/>
              <a:ext cx="179" cy="82"/>
              <a:chOff x="3731" y="950"/>
              <a:chExt cx="232" cy="106"/>
            </a:xfrm>
          </p:grpSpPr>
          <p:sp>
            <p:nvSpPr>
              <p:cNvPr id="305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3731" y="992"/>
                <a:ext cx="108" cy="1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306" name="Freeform 58"/>
              <p:cNvSpPr>
                <a:spLocks noChangeAspect="1"/>
              </p:cNvSpPr>
              <p:nvPr/>
            </p:nvSpPr>
            <p:spPr bwMode="auto">
              <a:xfrm>
                <a:off x="3888" y="951"/>
                <a:ext cx="74" cy="104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</p:grpSp>
        <p:grpSp>
          <p:nvGrpSpPr>
            <p:cNvPr id="296" name="Group 59"/>
            <p:cNvGrpSpPr>
              <a:grpSpLocks noChangeAspect="1"/>
            </p:cNvGrpSpPr>
            <p:nvPr/>
          </p:nvGrpSpPr>
          <p:grpSpPr bwMode="auto">
            <a:xfrm>
              <a:off x="3748" y="1111"/>
              <a:ext cx="179" cy="82"/>
              <a:chOff x="3731" y="950"/>
              <a:chExt cx="232" cy="106"/>
            </a:xfrm>
          </p:grpSpPr>
          <p:sp>
            <p:nvSpPr>
              <p:cNvPr id="303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3732" y="992"/>
                <a:ext cx="108" cy="1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304" name="Freeform 61"/>
              <p:cNvSpPr>
                <a:spLocks noChangeAspect="1"/>
              </p:cNvSpPr>
              <p:nvPr/>
            </p:nvSpPr>
            <p:spPr bwMode="auto">
              <a:xfrm>
                <a:off x="3889" y="951"/>
                <a:ext cx="74" cy="104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</p:grpSp>
        <p:grpSp>
          <p:nvGrpSpPr>
            <p:cNvPr id="297" name="Group 62"/>
            <p:cNvGrpSpPr>
              <a:grpSpLocks noChangeAspect="1"/>
            </p:cNvGrpSpPr>
            <p:nvPr/>
          </p:nvGrpSpPr>
          <p:grpSpPr bwMode="auto">
            <a:xfrm>
              <a:off x="3744" y="1251"/>
              <a:ext cx="179" cy="82"/>
              <a:chOff x="3731" y="950"/>
              <a:chExt cx="232" cy="106"/>
            </a:xfrm>
          </p:grpSpPr>
          <p:sp>
            <p:nvSpPr>
              <p:cNvPr id="301" name="Rectangle 63"/>
              <p:cNvSpPr>
                <a:spLocks noChangeAspect="1" noChangeArrowheads="1"/>
              </p:cNvSpPr>
              <p:nvPr/>
            </p:nvSpPr>
            <p:spPr bwMode="auto">
              <a:xfrm>
                <a:off x="3731" y="993"/>
                <a:ext cx="108" cy="1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302" name="Freeform 64"/>
              <p:cNvSpPr>
                <a:spLocks noChangeAspect="1"/>
              </p:cNvSpPr>
              <p:nvPr/>
            </p:nvSpPr>
            <p:spPr bwMode="auto">
              <a:xfrm>
                <a:off x="3888" y="949"/>
                <a:ext cx="74" cy="107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</p:grpSp>
        <p:grpSp>
          <p:nvGrpSpPr>
            <p:cNvPr id="298" name="Group 65"/>
            <p:cNvGrpSpPr>
              <a:grpSpLocks noChangeAspect="1"/>
            </p:cNvGrpSpPr>
            <p:nvPr/>
          </p:nvGrpSpPr>
          <p:grpSpPr bwMode="auto">
            <a:xfrm>
              <a:off x="3744" y="1392"/>
              <a:ext cx="179" cy="82"/>
              <a:chOff x="3731" y="950"/>
              <a:chExt cx="232" cy="106"/>
            </a:xfrm>
          </p:grpSpPr>
          <p:sp>
            <p:nvSpPr>
              <p:cNvPr id="299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3731" y="993"/>
                <a:ext cx="108" cy="1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300" name="Freeform 67"/>
              <p:cNvSpPr>
                <a:spLocks noChangeAspect="1"/>
              </p:cNvSpPr>
              <p:nvPr/>
            </p:nvSpPr>
            <p:spPr bwMode="auto">
              <a:xfrm>
                <a:off x="3888" y="949"/>
                <a:ext cx="74" cy="107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</p:grpSp>
      </p:grpSp>
      <p:grpSp>
        <p:nvGrpSpPr>
          <p:cNvPr id="309" name="Group 68"/>
          <p:cNvGrpSpPr>
            <a:grpSpLocks noChangeAspect="1"/>
          </p:cNvGrpSpPr>
          <p:nvPr/>
        </p:nvGrpSpPr>
        <p:grpSpPr bwMode="auto">
          <a:xfrm>
            <a:off x="5854700" y="3803650"/>
            <a:ext cx="144463" cy="539750"/>
            <a:chOff x="1839" y="830"/>
            <a:chExt cx="213" cy="649"/>
          </a:xfrm>
        </p:grpSpPr>
        <p:grpSp>
          <p:nvGrpSpPr>
            <p:cNvPr id="310" name="Group 69"/>
            <p:cNvGrpSpPr>
              <a:grpSpLocks noChangeAspect="1"/>
            </p:cNvGrpSpPr>
            <p:nvPr/>
          </p:nvGrpSpPr>
          <p:grpSpPr bwMode="auto">
            <a:xfrm>
              <a:off x="1849" y="830"/>
              <a:ext cx="203" cy="82"/>
              <a:chOff x="1849" y="864"/>
              <a:chExt cx="203" cy="82"/>
            </a:xfrm>
          </p:grpSpPr>
          <p:sp>
            <p:nvSpPr>
              <p:cNvPr id="323" name="Freeform 70"/>
              <p:cNvSpPr>
                <a:spLocks noChangeAspect="1"/>
              </p:cNvSpPr>
              <p:nvPr/>
            </p:nvSpPr>
            <p:spPr bwMode="auto">
              <a:xfrm>
                <a:off x="1848" y="864"/>
                <a:ext cx="59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  <p:sp>
            <p:nvSpPr>
              <p:cNvPr id="324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1968" y="896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311" name="Group 72"/>
            <p:cNvGrpSpPr>
              <a:grpSpLocks noChangeAspect="1"/>
            </p:cNvGrpSpPr>
            <p:nvPr/>
          </p:nvGrpSpPr>
          <p:grpSpPr bwMode="auto">
            <a:xfrm>
              <a:off x="1842" y="981"/>
              <a:ext cx="203" cy="82"/>
              <a:chOff x="1849" y="864"/>
              <a:chExt cx="203" cy="82"/>
            </a:xfrm>
          </p:grpSpPr>
          <p:sp>
            <p:nvSpPr>
              <p:cNvPr id="321" name="Freeform 73"/>
              <p:cNvSpPr>
                <a:spLocks noChangeAspect="1"/>
              </p:cNvSpPr>
              <p:nvPr/>
            </p:nvSpPr>
            <p:spPr bwMode="auto">
              <a:xfrm>
                <a:off x="1848" y="864"/>
                <a:ext cx="59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  <p:sp>
            <p:nvSpPr>
              <p:cNvPr id="322" name="Rectangle 74"/>
              <p:cNvSpPr>
                <a:spLocks noChangeAspect="1" noChangeArrowheads="1"/>
              </p:cNvSpPr>
              <p:nvPr/>
            </p:nvSpPr>
            <p:spPr bwMode="auto">
              <a:xfrm>
                <a:off x="1968" y="896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312" name="Group 75"/>
            <p:cNvGrpSpPr>
              <a:grpSpLocks noChangeAspect="1"/>
            </p:cNvGrpSpPr>
            <p:nvPr/>
          </p:nvGrpSpPr>
          <p:grpSpPr bwMode="auto">
            <a:xfrm>
              <a:off x="1842" y="1262"/>
              <a:ext cx="203" cy="82"/>
              <a:chOff x="1849" y="864"/>
              <a:chExt cx="203" cy="82"/>
            </a:xfrm>
          </p:grpSpPr>
          <p:sp>
            <p:nvSpPr>
              <p:cNvPr id="319" name="Freeform 76"/>
              <p:cNvSpPr>
                <a:spLocks noChangeAspect="1"/>
              </p:cNvSpPr>
              <p:nvPr/>
            </p:nvSpPr>
            <p:spPr bwMode="auto">
              <a:xfrm>
                <a:off x="1848" y="860"/>
                <a:ext cx="59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  <p:sp>
            <p:nvSpPr>
              <p:cNvPr id="320" name="Rectangle 77"/>
              <p:cNvSpPr>
                <a:spLocks noChangeAspect="1" noChangeArrowheads="1"/>
              </p:cNvSpPr>
              <p:nvPr/>
            </p:nvSpPr>
            <p:spPr bwMode="auto">
              <a:xfrm>
                <a:off x="1968" y="896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313" name="Group 78"/>
            <p:cNvGrpSpPr>
              <a:grpSpLocks noChangeAspect="1"/>
            </p:cNvGrpSpPr>
            <p:nvPr/>
          </p:nvGrpSpPr>
          <p:grpSpPr bwMode="auto">
            <a:xfrm>
              <a:off x="1843" y="1397"/>
              <a:ext cx="203" cy="82"/>
              <a:chOff x="1849" y="864"/>
              <a:chExt cx="203" cy="82"/>
            </a:xfrm>
          </p:grpSpPr>
          <p:sp>
            <p:nvSpPr>
              <p:cNvPr id="317" name="Freeform 79"/>
              <p:cNvSpPr>
                <a:spLocks noChangeAspect="1"/>
              </p:cNvSpPr>
              <p:nvPr/>
            </p:nvSpPr>
            <p:spPr bwMode="auto">
              <a:xfrm>
                <a:off x="1850" y="864"/>
                <a:ext cx="59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  <p:sp>
            <p:nvSpPr>
              <p:cNvPr id="318" name="Rectangle 80"/>
              <p:cNvSpPr>
                <a:spLocks noChangeAspect="1" noChangeArrowheads="1"/>
              </p:cNvSpPr>
              <p:nvPr/>
            </p:nvSpPr>
            <p:spPr bwMode="auto">
              <a:xfrm>
                <a:off x="1967" y="896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314" name="Group 81"/>
            <p:cNvGrpSpPr>
              <a:grpSpLocks noChangeAspect="1"/>
            </p:cNvGrpSpPr>
            <p:nvPr/>
          </p:nvGrpSpPr>
          <p:grpSpPr bwMode="auto">
            <a:xfrm>
              <a:off x="1839" y="1118"/>
              <a:ext cx="203" cy="82"/>
              <a:chOff x="1849" y="864"/>
              <a:chExt cx="203" cy="82"/>
            </a:xfrm>
          </p:grpSpPr>
          <p:sp>
            <p:nvSpPr>
              <p:cNvPr id="315" name="Freeform 82"/>
              <p:cNvSpPr>
                <a:spLocks noChangeAspect="1"/>
              </p:cNvSpPr>
              <p:nvPr/>
            </p:nvSpPr>
            <p:spPr bwMode="auto">
              <a:xfrm>
                <a:off x="1849" y="864"/>
                <a:ext cx="59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  <p:sp>
            <p:nvSpPr>
              <p:cNvPr id="316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1968" y="897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grpSp>
        <p:nvGrpSpPr>
          <p:cNvPr id="325" name="Group 84"/>
          <p:cNvGrpSpPr>
            <a:grpSpLocks noChangeAspect="1"/>
          </p:cNvGrpSpPr>
          <p:nvPr/>
        </p:nvGrpSpPr>
        <p:grpSpPr bwMode="auto">
          <a:xfrm>
            <a:off x="7754938" y="3798888"/>
            <a:ext cx="122237" cy="544512"/>
            <a:chOff x="3744" y="830"/>
            <a:chExt cx="183" cy="644"/>
          </a:xfrm>
        </p:grpSpPr>
        <p:grpSp>
          <p:nvGrpSpPr>
            <p:cNvPr id="326" name="Group 85"/>
            <p:cNvGrpSpPr>
              <a:grpSpLocks noChangeAspect="1"/>
            </p:cNvGrpSpPr>
            <p:nvPr/>
          </p:nvGrpSpPr>
          <p:grpSpPr bwMode="auto">
            <a:xfrm>
              <a:off x="3744" y="830"/>
              <a:ext cx="179" cy="82"/>
              <a:chOff x="3731" y="950"/>
              <a:chExt cx="232" cy="106"/>
            </a:xfrm>
          </p:grpSpPr>
          <p:sp>
            <p:nvSpPr>
              <p:cNvPr id="339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3731" y="994"/>
                <a:ext cx="108" cy="1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340" name="Freeform 87"/>
              <p:cNvSpPr>
                <a:spLocks noChangeAspect="1"/>
              </p:cNvSpPr>
              <p:nvPr/>
            </p:nvSpPr>
            <p:spPr bwMode="auto">
              <a:xfrm>
                <a:off x="3888" y="950"/>
                <a:ext cx="74" cy="107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</p:grpSp>
        <p:grpSp>
          <p:nvGrpSpPr>
            <p:cNvPr id="327" name="Group 88"/>
            <p:cNvGrpSpPr>
              <a:grpSpLocks noChangeAspect="1"/>
            </p:cNvGrpSpPr>
            <p:nvPr/>
          </p:nvGrpSpPr>
          <p:grpSpPr bwMode="auto">
            <a:xfrm>
              <a:off x="3744" y="970"/>
              <a:ext cx="179" cy="82"/>
              <a:chOff x="3731" y="950"/>
              <a:chExt cx="232" cy="106"/>
            </a:xfrm>
          </p:grpSpPr>
          <p:sp>
            <p:nvSpPr>
              <p:cNvPr id="337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3731" y="992"/>
                <a:ext cx="108" cy="1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338" name="Freeform 90"/>
              <p:cNvSpPr>
                <a:spLocks noChangeAspect="1"/>
              </p:cNvSpPr>
              <p:nvPr/>
            </p:nvSpPr>
            <p:spPr bwMode="auto">
              <a:xfrm>
                <a:off x="3888" y="951"/>
                <a:ext cx="74" cy="104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</p:grpSp>
        <p:grpSp>
          <p:nvGrpSpPr>
            <p:cNvPr id="328" name="Group 91"/>
            <p:cNvGrpSpPr>
              <a:grpSpLocks noChangeAspect="1"/>
            </p:cNvGrpSpPr>
            <p:nvPr/>
          </p:nvGrpSpPr>
          <p:grpSpPr bwMode="auto">
            <a:xfrm>
              <a:off x="3748" y="1111"/>
              <a:ext cx="179" cy="82"/>
              <a:chOff x="3731" y="950"/>
              <a:chExt cx="232" cy="106"/>
            </a:xfrm>
          </p:grpSpPr>
          <p:sp>
            <p:nvSpPr>
              <p:cNvPr id="335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3732" y="992"/>
                <a:ext cx="108" cy="1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336" name="Freeform 93"/>
              <p:cNvSpPr>
                <a:spLocks noChangeAspect="1"/>
              </p:cNvSpPr>
              <p:nvPr/>
            </p:nvSpPr>
            <p:spPr bwMode="auto">
              <a:xfrm>
                <a:off x="3889" y="951"/>
                <a:ext cx="74" cy="104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</p:grpSp>
        <p:grpSp>
          <p:nvGrpSpPr>
            <p:cNvPr id="329" name="Group 94"/>
            <p:cNvGrpSpPr>
              <a:grpSpLocks noChangeAspect="1"/>
            </p:cNvGrpSpPr>
            <p:nvPr/>
          </p:nvGrpSpPr>
          <p:grpSpPr bwMode="auto">
            <a:xfrm>
              <a:off x="3744" y="1251"/>
              <a:ext cx="179" cy="82"/>
              <a:chOff x="3731" y="950"/>
              <a:chExt cx="232" cy="106"/>
            </a:xfrm>
          </p:grpSpPr>
          <p:sp>
            <p:nvSpPr>
              <p:cNvPr id="333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3731" y="993"/>
                <a:ext cx="108" cy="1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334" name="Freeform 96"/>
              <p:cNvSpPr>
                <a:spLocks noChangeAspect="1"/>
              </p:cNvSpPr>
              <p:nvPr/>
            </p:nvSpPr>
            <p:spPr bwMode="auto">
              <a:xfrm>
                <a:off x="3888" y="949"/>
                <a:ext cx="74" cy="107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</p:grpSp>
        <p:grpSp>
          <p:nvGrpSpPr>
            <p:cNvPr id="330" name="Group 97"/>
            <p:cNvGrpSpPr>
              <a:grpSpLocks noChangeAspect="1"/>
            </p:cNvGrpSpPr>
            <p:nvPr/>
          </p:nvGrpSpPr>
          <p:grpSpPr bwMode="auto">
            <a:xfrm>
              <a:off x="3744" y="1392"/>
              <a:ext cx="179" cy="82"/>
              <a:chOff x="3731" y="950"/>
              <a:chExt cx="232" cy="106"/>
            </a:xfrm>
          </p:grpSpPr>
          <p:sp>
            <p:nvSpPr>
              <p:cNvPr id="331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3731" y="993"/>
                <a:ext cx="108" cy="1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332" name="Freeform 99"/>
              <p:cNvSpPr>
                <a:spLocks noChangeAspect="1"/>
              </p:cNvSpPr>
              <p:nvPr/>
            </p:nvSpPr>
            <p:spPr bwMode="auto">
              <a:xfrm>
                <a:off x="3888" y="949"/>
                <a:ext cx="74" cy="107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</p:grpSp>
      </p:grpSp>
      <p:grpSp>
        <p:nvGrpSpPr>
          <p:cNvPr id="341" name="Group 100"/>
          <p:cNvGrpSpPr>
            <a:grpSpLocks noChangeAspect="1"/>
          </p:cNvGrpSpPr>
          <p:nvPr/>
        </p:nvGrpSpPr>
        <p:grpSpPr bwMode="auto">
          <a:xfrm>
            <a:off x="444500" y="4805363"/>
            <a:ext cx="144463" cy="539750"/>
            <a:chOff x="1839" y="830"/>
            <a:chExt cx="213" cy="649"/>
          </a:xfrm>
        </p:grpSpPr>
        <p:grpSp>
          <p:nvGrpSpPr>
            <p:cNvPr id="342" name="Group 101"/>
            <p:cNvGrpSpPr>
              <a:grpSpLocks noChangeAspect="1"/>
            </p:cNvGrpSpPr>
            <p:nvPr/>
          </p:nvGrpSpPr>
          <p:grpSpPr bwMode="auto">
            <a:xfrm>
              <a:off x="1849" y="830"/>
              <a:ext cx="203" cy="82"/>
              <a:chOff x="1849" y="864"/>
              <a:chExt cx="203" cy="82"/>
            </a:xfrm>
          </p:grpSpPr>
          <p:sp>
            <p:nvSpPr>
              <p:cNvPr id="355" name="Freeform 102"/>
              <p:cNvSpPr>
                <a:spLocks noChangeAspect="1"/>
              </p:cNvSpPr>
              <p:nvPr/>
            </p:nvSpPr>
            <p:spPr bwMode="auto">
              <a:xfrm>
                <a:off x="1848" y="864"/>
                <a:ext cx="59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  <p:sp>
            <p:nvSpPr>
              <p:cNvPr id="356" name="Rectangle 103"/>
              <p:cNvSpPr>
                <a:spLocks noChangeAspect="1" noChangeArrowheads="1"/>
              </p:cNvSpPr>
              <p:nvPr/>
            </p:nvSpPr>
            <p:spPr bwMode="auto">
              <a:xfrm>
                <a:off x="1968" y="896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343" name="Group 104"/>
            <p:cNvGrpSpPr>
              <a:grpSpLocks noChangeAspect="1"/>
            </p:cNvGrpSpPr>
            <p:nvPr/>
          </p:nvGrpSpPr>
          <p:grpSpPr bwMode="auto">
            <a:xfrm>
              <a:off x="1842" y="981"/>
              <a:ext cx="203" cy="82"/>
              <a:chOff x="1849" y="864"/>
              <a:chExt cx="203" cy="82"/>
            </a:xfrm>
          </p:grpSpPr>
          <p:sp>
            <p:nvSpPr>
              <p:cNvPr id="353" name="Freeform 105"/>
              <p:cNvSpPr>
                <a:spLocks noChangeAspect="1"/>
              </p:cNvSpPr>
              <p:nvPr/>
            </p:nvSpPr>
            <p:spPr bwMode="auto">
              <a:xfrm>
                <a:off x="1848" y="864"/>
                <a:ext cx="59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  <p:sp>
            <p:nvSpPr>
              <p:cNvPr id="354" name="Rectangle 106"/>
              <p:cNvSpPr>
                <a:spLocks noChangeAspect="1" noChangeArrowheads="1"/>
              </p:cNvSpPr>
              <p:nvPr/>
            </p:nvSpPr>
            <p:spPr bwMode="auto">
              <a:xfrm>
                <a:off x="1968" y="896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344" name="Group 107"/>
            <p:cNvGrpSpPr>
              <a:grpSpLocks noChangeAspect="1"/>
            </p:cNvGrpSpPr>
            <p:nvPr/>
          </p:nvGrpSpPr>
          <p:grpSpPr bwMode="auto">
            <a:xfrm>
              <a:off x="1842" y="1262"/>
              <a:ext cx="203" cy="82"/>
              <a:chOff x="1849" y="864"/>
              <a:chExt cx="203" cy="82"/>
            </a:xfrm>
          </p:grpSpPr>
          <p:sp>
            <p:nvSpPr>
              <p:cNvPr id="351" name="Freeform 108"/>
              <p:cNvSpPr>
                <a:spLocks noChangeAspect="1"/>
              </p:cNvSpPr>
              <p:nvPr/>
            </p:nvSpPr>
            <p:spPr bwMode="auto">
              <a:xfrm>
                <a:off x="1848" y="860"/>
                <a:ext cx="59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  <p:sp>
            <p:nvSpPr>
              <p:cNvPr id="352" name="Rectangle 109"/>
              <p:cNvSpPr>
                <a:spLocks noChangeAspect="1" noChangeArrowheads="1"/>
              </p:cNvSpPr>
              <p:nvPr/>
            </p:nvSpPr>
            <p:spPr bwMode="auto">
              <a:xfrm>
                <a:off x="1968" y="896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345" name="Group 110"/>
            <p:cNvGrpSpPr>
              <a:grpSpLocks noChangeAspect="1"/>
            </p:cNvGrpSpPr>
            <p:nvPr/>
          </p:nvGrpSpPr>
          <p:grpSpPr bwMode="auto">
            <a:xfrm>
              <a:off x="1843" y="1397"/>
              <a:ext cx="203" cy="82"/>
              <a:chOff x="1849" y="864"/>
              <a:chExt cx="203" cy="82"/>
            </a:xfrm>
          </p:grpSpPr>
          <p:sp>
            <p:nvSpPr>
              <p:cNvPr id="349" name="Freeform 111"/>
              <p:cNvSpPr>
                <a:spLocks noChangeAspect="1"/>
              </p:cNvSpPr>
              <p:nvPr/>
            </p:nvSpPr>
            <p:spPr bwMode="auto">
              <a:xfrm>
                <a:off x="1850" y="864"/>
                <a:ext cx="59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  <p:sp>
            <p:nvSpPr>
              <p:cNvPr id="350" name="Rectangle 112"/>
              <p:cNvSpPr>
                <a:spLocks noChangeAspect="1" noChangeArrowheads="1"/>
              </p:cNvSpPr>
              <p:nvPr/>
            </p:nvSpPr>
            <p:spPr bwMode="auto">
              <a:xfrm>
                <a:off x="1967" y="896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346" name="Group 113"/>
            <p:cNvGrpSpPr>
              <a:grpSpLocks noChangeAspect="1"/>
            </p:cNvGrpSpPr>
            <p:nvPr/>
          </p:nvGrpSpPr>
          <p:grpSpPr bwMode="auto">
            <a:xfrm>
              <a:off x="1839" y="1118"/>
              <a:ext cx="203" cy="82"/>
              <a:chOff x="1849" y="864"/>
              <a:chExt cx="203" cy="82"/>
            </a:xfrm>
          </p:grpSpPr>
          <p:sp>
            <p:nvSpPr>
              <p:cNvPr id="347" name="Freeform 114"/>
              <p:cNvSpPr>
                <a:spLocks noChangeAspect="1"/>
              </p:cNvSpPr>
              <p:nvPr/>
            </p:nvSpPr>
            <p:spPr bwMode="auto">
              <a:xfrm>
                <a:off x="1849" y="864"/>
                <a:ext cx="59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  <p:sp>
            <p:nvSpPr>
              <p:cNvPr id="348" name="Rectangle 115"/>
              <p:cNvSpPr>
                <a:spLocks noChangeAspect="1" noChangeArrowheads="1"/>
              </p:cNvSpPr>
              <p:nvPr/>
            </p:nvSpPr>
            <p:spPr bwMode="auto">
              <a:xfrm>
                <a:off x="1968" y="897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grpSp>
        <p:nvGrpSpPr>
          <p:cNvPr id="357" name="Group 116"/>
          <p:cNvGrpSpPr>
            <a:grpSpLocks noChangeAspect="1"/>
          </p:cNvGrpSpPr>
          <p:nvPr/>
        </p:nvGrpSpPr>
        <p:grpSpPr bwMode="auto">
          <a:xfrm>
            <a:off x="2166938" y="4800600"/>
            <a:ext cx="122237" cy="544513"/>
            <a:chOff x="3744" y="830"/>
            <a:chExt cx="183" cy="644"/>
          </a:xfrm>
        </p:grpSpPr>
        <p:grpSp>
          <p:nvGrpSpPr>
            <p:cNvPr id="358" name="Group 117"/>
            <p:cNvGrpSpPr>
              <a:grpSpLocks noChangeAspect="1"/>
            </p:cNvGrpSpPr>
            <p:nvPr/>
          </p:nvGrpSpPr>
          <p:grpSpPr bwMode="auto">
            <a:xfrm>
              <a:off x="3744" y="830"/>
              <a:ext cx="179" cy="82"/>
              <a:chOff x="3731" y="950"/>
              <a:chExt cx="232" cy="106"/>
            </a:xfrm>
          </p:grpSpPr>
          <p:sp>
            <p:nvSpPr>
              <p:cNvPr id="371" name="Rectangle 118"/>
              <p:cNvSpPr>
                <a:spLocks noChangeAspect="1" noChangeArrowheads="1"/>
              </p:cNvSpPr>
              <p:nvPr/>
            </p:nvSpPr>
            <p:spPr bwMode="auto">
              <a:xfrm>
                <a:off x="3731" y="994"/>
                <a:ext cx="108" cy="1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372" name="Freeform 119"/>
              <p:cNvSpPr>
                <a:spLocks noChangeAspect="1"/>
              </p:cNvSpPr>
              <p:nvPr/>
            </p:nvSpPr>
            <p:spPr bwMode="auto">
              <a:xfrm>
                <a:off x="3888" y="950"/>
                <a:ext cx="74" cy="107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</p:grpSp>
        <p:grpSp>
          <p:nvGrpSpPr>
            <p:cNvPr id="359" name="Group 120"/>
            <p:cNvGrpSpPr>
              <a:grpSpLocks noChangeAspect="1"/>
            </p:cNvGrpSpPr>
            <p:nvPr/>
          </p:nvGrpSpPr>
          <p:grpSpPr bwMode="auto">
            <a:xfrm>
              <a:off x="3744" y="970"/>
              <a:ext cx="179" cy="82"/>
              <a:chOff x="3731" y="950"/>
              <a:chExt cx="232" cy="106"/>
            </a:xfrm>
          </p:grpSpPr>
          <p:sp>
            <p:nvSpPr>
              <p:cNvPr id="369" name="Rectangle 121"/>
              <p:cNvSpPr>
                <a:spLocks noChangeAspect="1" noChangeArrowheads="1"/>
              </p:cNvSpPr>
              <p:nvPr/>
            </p:nvSpPr>
            <p:spPr bwMode="auto">
              <a:xfrm>
                <a:off x="3731" y="992"/>
                <a:ext cx="108" cy="1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370" name="Freeform 122"/>
              <p:cNvSpPr>
                <a:spLocks noChangeAspect="1"/>
              </p:cNvSpPr>
              <p:nvPr/>
            </p:nvSpPr>
            <p:spPr bwMode="auto">
              <a:xfrm>
                <a:off x="3888" y="951"/>
                <a:ext cx="74" cy="104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</p:grpSp>
        <p:grpSp>
          <p:nvGrpSpPr>
            <p:cNvPr id="360" name="Group 123"/>
            <p:cNvGrpSpPr>
              <a:grpSpLocks noChangeAspect="1"/>
            </p:cNvGrpSpPr>
            <p:nvPr/>
          </p:nvGrpSpPr>
          <p:grpSpPr bwMode="auto">
            <a:xfrm>
              <a:off x="3748" y="1111"/>
              <a:ext cx="179" cy="82"/>
              <a:chOff x="3731" y="950"/>
              <a:chExt cx="232" cy="106"/>
            </a:xfrm>
          </p:grpSpPr>
          <p:sp>
            <p:nvSpPr>
              <p:cNvPr id="367" name="Rectangle 124"/>
              <p:cNvSpPr>
                <a:spLocks noChangeAspect="1" noChangeArrowheads="1"/>
              </p:cNvSpPr>
              <p:nvPr/>
            </p:nvSpPr>
            <p:spPr bwMode="auto">
              <a:xfrm>
                <a:off x="3732" y="992"/>
                <a:ext cx="108" cy="1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368" name="Freeform 125"/>
              <p:cNvSpPr>
                <a:spLocks noChangeAspect="1"/>
              </p:cNvSpPr>
              <p:nvPr/>
            </p:nvSpPr>
            <p:spPr bwMode="auto">
              <a:xfrm>
                <a:off x="3889" y="951"/>
                <a:ext cx="74" cy="104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</p:grpSp>
        <p:grpSp>
          <p:nvGrpSpPr>
            <p:cNvPr id="361" name="Group 126"/>
            <p:cNvGrpSpPr>
              <a:grpSpLocks noChangeAspect="1"/>
            </p:cNvGrpSpPr>
            <p:nvPr/>
          </p:nvGrpSpPr>
          <p:grpSpPr bwMode="auto">
            <a:xfrm>
              <a:off x="3744" y="1251"/>
              <a:ext cx="179" cy="82"/>
              <a:chOff x="3731" y="950"/>
              <a:chExt cx="232" cy="106"/>
            </a:xfrm>
          </p:grpSpPr>
          <p:sp>
            <p:nvSpPr>
              <p:cNvPr id="365" name="Rectangle 127"/>
              <p:cNvSpPr>
                <a:spLocks noChangeAspect="1" noChangeArrowheads="1"/>
              </p:cNvSpPr>
              <p:nvPr/>
            </p:nvSpPr>
            <p:spPr bwMode="auto">
              <a:xfrm>
                <a:off x="3731" y="993"/>
                <a:ext cx="108" cy="1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366" name="Freeform 128"/>
              <p:cNvSpPr>
                <a:spLocks noChangeAspect="1"/>
              </p:cNvSpPr>
              <p:nvPr/>
            </p:nvSpPr>
            <p:spPr bwMode="auto">
              <a:xfrm>
                <a:off x="3888" y="949"/>
                <a:ext cx="74" cy="107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</p:grpSp>
        <p:grpSp>
          <p:nvGrpSpPr>
            <p:cNvPr id="362" name="Group 129"/>
            <p:cNvGrpSpPr>
              <a:grpSpLocks noChangeAspect="1"/>
            </p:cNvGrpSpPr>
            <p:nvPr/>
          </p:nvGrpSpPr>
          <p:grpSpPr bwMode="auto">
            <a:xfrm>
              <a:off x="3744" y="1392"/>
              <a:ext cx="179" cy="82"/>
              <a:chOff x="3731" y="950"/>
              <a:chExt cx="232" cy="106"/>
            </a:xfrm>
          </p:grpSpPr>
          <p:sp>
            <p:nvSpPr>
              <p:cNvPr id="363" name="Rectangle 130"/>
              <p:cNvSpPr>
                <a:spLocks noChangeAspect="1" noChangeArrowheads="1"/>
              </p:cNvSpPr>
              <p:nvPr/>
            </p:nvSpPr>
            <p:spPr bwMode="auto">
              <a:xfrm>
                <a:off x="3731" y="993"/>
                <a:ext cx="108" cy="1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364" name="Freeform 131"/>
              <p:cNvSpPr>
                <a:spLocks noChangeAspect="1"/>
              </p:cNvSpPr>
              <p:nvPr/>
            </p:nvSpPr>
            <p:spPr bwMode="auto">
              <a:xfrm>
                <a:off x="3888" y="949"/>
                <a:ext cx="74" cy="107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</p:grpSp>
      </p:grpSp>
      <p:grpSp>
        <p:nvGrpSpPr>
          <p:cNvPr id="373" name="Group 132"/>
          <p:cNvGrpSpPr>
            <a:grpSpLocks noChangeAspect="1"/>
          </p:cNvGrpSpPr>
          <p:nvPr/>
        </p:nvGrpSpPr>
        <p:grpSpPr bwMode="auto">
          <a:xfrm>
            <a:off x="2362200" y="4805363"/>
            <a:ext cx="144463" cy="539750"/>
            <a:chOff x="1839" y="830"/>
            <a:chExt cx="213" cy="649"/>
          </a:xfrm>
        </p:grpSpPr>
        <p:grpSp>
          <p:nvGrpSpPr>
            <p:cNvPr id="374" name="Group 133"/>
            <p:cNvGrpSpPr>
              <a:grpSpLocks noChangeAspect="1"/>
            </p:cNvGrpSpPr>
            <p:nvPr/>
          </p:nvGrpSpPr>
          <p:grpSpPr bwMode="auto">
            <a:xfrm>
              <a:off x="1849" y="830"/>
              <a:ext cx="203" cy="82"/>
              <a:chOff x="1849" y="864"/>
              <a:chExt cx="203" cy="82"/>
            </a:xfrm>
          </p:grpSpPr>
          <p:sp>
            <p:nvSpPr>
              <p:cNvPr id="387" name="Freeform 134"/>
              <p:cNvSpPr>
                <a:spLocks noChangeAspect="1"/>
              </p:cNvSpPr>
              <p:nvPr/>
            </p:nvSpPr>
            <p:spPr bwMode="auto">
              <a:xfrm>
                <a:off x="1848" y="864"/>
                <a:ext cx="59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  <p:sp>
            <p:nvSpPr>
              <p:cNvPr id="388" name="Rectangle 135"/>
              <p:cNvSpPr>
                <a:spLocks noChangeAspect="1" noChangeArrowheads="1"/>
              </p:cNvSpPr>
              <p:nvPr/>
            </p:nvSpPr>
            <p:spPr bwMode="auto">
              <a:xfrm>
                <a:off x="1968" y="896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375" name="Group 136"/>
            <p:cNvGrpSpPr>
              <a:grpSpLocks noChangeAspect="1"/>
            </p:cNvGrpSpPr>
            <p:nvPr/>
          </p:nvGrpSpPr>
          <p:grpSpPr bwMode="auto">
            <a:xfrm>
              <a:off x="1842" y="981"/>
              <a:ext cx="203" cy="82"/>
              <a:chOff x="1849" y="864"/>
              <a:chExt cx="203" cy="82"/>
            </a:xfrm>
          </p:grpSpPr>
          <p:sp>
            <p:nvSpPr>
              <p:cNvPr id="385" name="Freeform 137"/>
              <p:cNvSpPr>
                <a:spLocks noChangeAspect="1"/>
              </p:cNvSpPr>
              <p:nvPr/>
            </p:nvSpPr>
            <p:spPr bwMode="auto">
              <a:xfrm>
                <a:off x="1848" y="864"/>
                <a:ext cx="59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  <p:sp>
            <p:nvSpPr>
              <p:cNvPr id="386" name="Rectangle 138"/>
              <p:cNvSpPr>
                <a:spLocks noChangeAspect="1" noChangeArrowheads="1"/>
              </p:cNvSpPr>
              <p:nvPr/>
            </p:nvSpPr>
            <p:spPr bwMode="auto">
              <a:xfrm>
                <a:off x="1968" y="896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376" name="Group 139"/>
            <p:cNvGrpSpPr>
              <a:grpSpLocks noChangeAspect="1"/>
            </p:cNvGrpSpPr>
            <p:nvPr/>
          </p:nvGrpSpPr>
          <p:grpSpPr bwMode="auto">
            <a:xfrm>
              <a:off x="1842" y="1262"/>
              <a:ext cx="203" cy="82"/>
              <a:chOff x="1849" y="864"/>
              <a:chExt cx="203" cy="82"/>
            </a:xfrm>
          </p:grpSpPr>
          <p:sp>
            <p:nvSpPr>
              <p:cNvPr id="383" name="Freeform 140"/>
              <p:cNvSpPr>
                <a:spLocks noChangeAspect="1"/>
              </p:cNvSpPr>
              <p:nvPr/>
            </p:nvSpPr>
            <p:spPr bwMode="auto">
              <a:xfrm>
                <a:off x="1848" y="860"/>
                <a:ext cx="59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  <p:sp>
            <p:nvSpPr>
              <p:cNvPr id="384" name="Rectangle 141"/>
              <p:cNvSpPr>
                <a:spLocks noChangeAspect="1" noChangeArrowheads="1"/>
              </p:cNvSpPr>
              <p:nvPr/>
            </p:nvSpPr>
            <p:spPr bwMode="auto">
              <a:xfrm>
                <a:off x="1968" y="896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377" name="Group 142"/>
            <p:cNvGrpSpPr>
              <a:grpSpLocks noChangeAspect="1"/>
            </p:cNvGrpSpPr>
            <p:nvPr/>
          </p:nvGrpSpPr>
          <p:grpSpPr bwMode="auto">
            <a:xfrm>
              <a:off x="1843" y="1397"/>
              <a:ext cx="203" cy="82"/>
              <a:chOff x="1849" y="864"/>
              <a:chExt cx="203" cy="82"/>
            </a:xfrm>
          </p:grpSpPr>
          <p:sp>
            <p:nvSpPr>
              <p:cNvPr id="381" name="Freeform 143"/>
              <p:cNvSpPr>
                <a:spLocks noChangeAspect="1"/>
              </p:cNvSpPr>
              <p:nvPr/>
            </p:nvSpPr>
            <p:spPr bwMode="auto">
              <a:xfrm>
                <a:off x="1850" y="864"/>
                <a:ext cx="59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  <p:sp>
            <p:nvSpPr>
              <p:cNvPr id="382" name="Rectangle 144"/>
              <p:cNvSpPr>
                <a:spLocks noChangeAspect="1" noChangeArrowheads="1"/>
              </p:cNvSpPr>
              <p:nvPr/>
            </p:nvSpPr>
            <p:spPr bwMode="auto">
              <a:xfrm>
                <a:off x="1967" y="896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378" name="Group 145"/>
            <p:cNvGrpSpPr>
              <a:grpSpLocks noChangeAspect="1"/>
            </p:cNvGrpSpPr>
            <p:nvPr/>
          </p:nvGrpSpPr>
          <p:grpSpPr bwMode="auto">
            <a:xfrm>
              <a:off x="1839" y="1118"/>
              <a:ext cx="203" cy="82"/>
              <a:chOff x="1849" y="864"/>
              <a:chExt cx="203" cy="82"/>
            </a:xfrm>
          </p:grpSpPr>
          <p:sp>
            <p:nvSpPr>
              <p:cNvPr id="379" name="Freeform 146"/>
              <p:cNvSpPr>
                <a:spLocks noChangeAspect="1"/>
              </p:cNvSpPr>
              <p:nvPr/>
            </p:nvSpPr>
            <p:spPr bwMode="auto">
              <a:xfrm>
                <a:off x="1849" y="864"/>
                <a:ext cx="59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  <p:sp>
            <p:nvSpPr>
              <p:cNvPr id="380" name="Rectangle 147"/>
              <p:cNvSpPr>
                <a:spLocks noChangeAspect="1" noChangeArrowheads="1"/>
              </p:cNvSpPr>
              <p:nvPr/>
            </p:nvSpPr>
            <p:spPr bwMode="auto">
              <a:xfrm>
                <a:off x="1968" y="897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grpSp>
        <p:nvGrpSpPr>
          <p:cNvPr id="389" name="Group 148"/>
          <p:cNvGrpSpPr>
            <a:grpSpLocks noChangeAspect="1"/>
          </p:cNvGrpSpPr>
          <p:nvPr/>
        </p:nvGrpSpPr>
        <p:grpSpPr bwMode="auto">
          <a:xfrm>
            <a:off x="4084638" y="4800600"/>
            <a:ext cx="122237" cy="544513"/>
            <a:chOff x="3744" y="830"/>
            <a:chExt cx="183" cy="644"/>
          </a:xfrm>
        </p:grpSpPr>
        <p:grpSp>
          <p:nvGrpSpPr>
            <p:cNvPr id="390" name="Group 149"/>
            <p:cNvGrpSpPr>
              <a:grpSpLocks noChangeAspect="1"/>
            </p:cNvGrpSpPr>
            <p:nvPr/>
          </p:nvGrpSpPr>
          <p:grpSpPr bwMode="auto">
            <a:xfrm>
              <a:off x="3744" y="830"/>
              <a:ext cx="179" cy="82"/>
              <a:chOff x="3731" y="950"/>
              <a:chExt cx="232" cy="106"/>
            </a:xfrm>
          </p:grpSpPr>
          <p:sp>
            <p:nvSpPr>
              <p:cNvPr id="403" name="Rectangle 150"/>
              <p:cNvSpPr>
                <a:spLocks noChangeAspect="1" noChangeArrowheads="1"/>
              </p:cNvSpPr>
              <p:nvPr/>
            </p:nvSpPr>
            <p:spPr bwMode="auto">
              <a:xfrm>
                <a:off x="3731" y="994"/>
                <a:ext cx="108" cy="1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404" name="Freeform 151"/>
              <p:cNvSpPr>
                <a:spLocks noChangeAspect="1"/>
              </p:cNvSpPr>
              <p:nvPr/>
            </p:nvSpPr>
            <p:spPr bwMode="auto">
              <a:xfrm>
                <a:off x="3888" y="950"/>
                <a:ext cx="74" cy="107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</p:grpSp>
        <p:grpSp>
          <p:nvGrpSpPr>
            <p:cNvPr id="391" name="Group 152"/>
            <p:cNvGrpSpPr>
              <a:grpSpLocks noChangeAspect="1"/>
            </p:cNvGrpSpPr>
            <p:nvPr/>
          </p:nvGrpSpPr>
          <p:grpSpPr bwMode="auto">
            <a:xfrm>
              <a:off x="3744" y="970"/>
              <a:ext cx="179" cy="82"/>
              <a:chOff x="3731" y="950"/>
              <a:chExt cx="232" cy="106"/>
            </a:xfrm>
          </p:grpSpPr>
          <p:sp>
            <p:nvSpPr>
              <p:cNvPr id="401" name="Rectangle 153"/>
              <p:cNvSpPr>
                <a:spLocks noChangeAspect="1" noChangeArrowheads="1"/>
              </p:cNvSpPr>
              <p:nvPr/>
            </p:nvSpPr>
            <p:spPr bwMode="auto">
              <a:xfrm>
                <a:off x="3731" y="992"/>
                <a:ext cx="108" cy="1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402" name="Freeform 154"/>
              <p:cNvSpPr>
                <a:spLocks noChangeAspect="1"/>
              </p:cNvSpPr>
              <p:nvPr/>
            </p:nvSpPr>
            <p:spPr bwMode="auto">
              <a:xfrm>
                <a:off x="3888" y="951"/>
                <a:ext cx="74" cy="104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</p:grpSp>
        <p:grpSp>
          <p:nvGrpSpPr>
            <p:cNvPr id="392" name="Group 155"/>
            <p:cNvGrpSpPr>
              <a:grpSpLocks noChangeAspect="1"/>
            </p:cNvGrpSpPr>
            <p:nvPr/>
          </p:nvGrpSpPr>
          <p:grpSpPr bwMode="auto">
            <a:xfrm>
              <a:off x="3748" y="1111"/>
              <a:ext cx="179" cy="82"/>
              <a:chOff x="3731" y="950"/>
              <a:chExt cx="232" cy="106"/>
            </a:xfrm>
          </p:grpSpPr>
          <p:sp>
            <p:nvSpPr>
              <p:cNvPr id="399" name="Rectangle 156"/>
              <p:cNvSpPr>
                <a:spLocks noChangeAspect="1" noChangeArrowheads="1"/>
              </p:cNvSpPr>
              <p:nvPr/>
            </p:nvSpPr>
            <p:spPr bwMode="auto">
              <a:xfrm>
                <a:off x="3732" y="992"/>
                <a:ext cx="108" cy="1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400" name="Freeform 157"/>
              <p:cNvSpPr>
                <a:spLocks noChangeAspect="1"/>
              </p:cNvSpPr>
              <p:nvPr/>
            </p:nvSpPr>
            <p:spPr bwMode="auto">
              <a:xfrm>
                <a:off x="3889" y="951"/>
                <a:ext cx="74" cy="104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</p:grpSp>
        <p:grpSp>
          <p:nvGrpSpPr>
            <p:cNvPr id="393" name="Group 158"/>
            <p:cNvGrpSpPr>
              <a:grpSpLocks noChangeAspect="1"/>
            </p:cNvGrpSpPr>
            <p:nvPr/>
          </p:nvGrpSpPr>
          <p:grpSpPr bwMode="auto">
            <a:xfrm>
              <a:off x="3744" y="1251"/>
              <a:ext cx="179" cy="82"/>
              <a:chOff x="3731" y="950"/>
              <a:chExt cx="232" cy="106"/>
            </a:xfrm>
          </p:grpSpPr>
          <p:sp>
            <p:nvSpPr>
              <p:cNvPr id="397" name="Rectangle 159"/>
              <p:cNvSpPr>
                <a:spLocks noChangeAspect="1" noChangeArrowheads="1"/>
              </p:cNvSpPr>
              <p:nvPr/>
            </p:nvSpPr>
            <p:spPr bwMode="auto">
              <a:xfrm>
                <a:off x="3731" y="993"/>
                <a:ext cx="108" cy="1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398" name="Freeform 160"/>
              <p:cNvSpPr>
                <a:spLocks noChangeAspect="1"/>
              </p:cNvSpPr>
              <p:nvPr/>
            </p:nvSpPr>
            <p:spPr bwMode="auto">
              <a:xfrm>
                <a:off x="3888" y="949"/>
                <a:ext cx="74" cy="107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</p:grpSp>
        <p:grpSp>
          <p:nvGrpSpPr>
            <p:cNvPr id="394" name="Group 161"/>
            <p:cNvGrpSpPr>
              <a:grpSpLocks noChangeAspect="1"/>
            </p:cNvGrpSpPr>
            <p:nvPr/>
          </p:nvGrpSpPr>
          <p:grpSpPr bwMode="auto">
            <a:xfrm>
              <a:off x="3744" y="1392"/>
              <a:ext cx="179" cy="82"/>
              <a:chOff x="3731" y="950"/>
              <a:chExt cx="232" cy="106"/>
            </a:xfrm>
          </p:grpSpPr>
          <p:sp>
            <p:nvSpPr>
              <p:cNvPr id="395" name="Rectangle 162"/>
              <p:cNvSpPr>
                <a:spLocks noChangeAspect="1" noChangeArrowheads="1"/>
              </p:cNvSpPr>
              <p:nvPr/>
            </p:nvSpPr>
            <p:spPr bwMode="auto">
              <a:xfrm>
                <a:off x="3731" y="993"/>
                <a:ext cx="108" cy="1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396" name="Freeform 163"/>
              <p:cNvSpPr>
                <a:spLocks noChangeAspect="1"/>
              </p:cNvSpPr>
              <p:nvPr/>
            </p:nvSpPr>
            <p:spPr bwMode="auto">
              <a:xfrm>
                <a:off x="3888" y="949"/>
                <a:ext cx="74" cy="107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</p:grpSp>
      </p:grpSp>
      <p:grpSp>
        <p:nvGrpSpPr>
          <p:cNvPr id="405" name="Group 164"/>
          <p:cNvGrpSpPr>
            <a:grpSpLocks noChangeAspect="1"/>
          </p:cNvGrpSpPr>
          <p:nvPr/>
        </p:nvGrpSpPr>
        <p:grpSpPr bwMode="auto">
          <a:xfrm>
            <a:off x="4860925" y="4805363"/>
            <a:ext cx="144463" cy="539750"/>
            <a:chOff x="1839" y="830"/>
            <a:chExt cx="213" cy="649"/>
          </a:xfrm>
        </p:grpSpPr>
        <p:grpSp>
          <p:nvGrpSpPr>
            <p:cNvPr id="406" name="Group 165"/>
            <p:cNvGrpSpPr>
              <a:grpSpLocks noChangeAspect="1"/>
            </p:cNvGrpSpPr>
            <p:nvPr/>
          </p:nvGrpSpPr>
          <p:grpSpPr bwMode="auto">
            <a:xfrm>
              <a:off x="1849" y="830"/>
              <a:ext cx="203" cy="82"/>
              <a:chOff x="1849" y="864"/>
              <a:chExt cx="203" cy="82"/>
            </a:xfrm>
          </p:grpSpPr>
          <p:sp>
            <p:nvSpPr>
              <p:cNvPr id="419" name="Freeform 166"/>
              <p:cNvSpPr>
                <a:spLocks noChangeAspect="1"/>
              </p:cNvSpPr>
              <p:nvPr/>
            </p:nvSpPr>
            <p:spPr bwMode="auto">
              <a:xfrm>
                <a:off x="1848" y="864"/>
                <a:ext cx="59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  <p:sp>
            <p:nvSpPr>
              <p:cNvPr id="420" name="Rectangle 167"/>
              <p:cNvSpPr>
                <a:spLocks noChangeAspect="1" noChangeArrowheads="1"/>
              </p:cNvSpPr>
              <p:nvPr/>
            </p:nvSpPr>
            <p:spPr bwMode="auto">
              <a:xfrm>
                <a:off x="1968" y="896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407" name="Group 168"/>
            <p:cNvGrpSpPr>
              <a:grpSpLocks noChangeAspect="1"/>
            </p:cNvGrpSpPr>
            <p:nvPr/>
          </p:nvGrpSpPr>
          <p:grpSpPr bwMode="auto">
            <a:xfrm>
              <a:off x="1842" y="981"/>
              <a:ext cx="203" cy="82"/>
              <a:chOff x="1849" y="864"/>
              <a:chExt cx="203" cy="82"/>
            </a:xfrm>
          </p:grpSpPr>
          <p:sp>
            <p:nvSpPr>
              <p:cNvPr id="417" name="Freeform 169"/>
              <p:cNvSpPr>
                <a:spLocks noChangeAspect="1"/>
              </p:cNvSpPr>
              <p:nvPr/>
            </p:nvSpPr>
            <p:spPr bwMode="auto">
              <a:xfrm>
                <a:off x="1848" y="864"/>
                <a:ext cx="59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  <p:sp>
            <p:nvSpPr>
              <p:cNvPr id="418" name="Rectangle 170"/>
              <p:cNvSpPr>
                <a:spLocks noChangeAspect="1" noChangeArrowheads="1"/>
              </p:cNvSpPr>
              <p:nvPr/>
            </p:nvSpPr>
            <p:spPr bwMode="auto">
              <a:xfrm>
                <a:off x="1968" y="896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408" name="Group 171"/>
            <p:cNvGrpSpPr>
              <a:grpSpLocks noChangeAspect="1"/>
            </p:cNvGrpSpPr>
            <p:nvPr/>
          </p:nvGrpSpPr>
          <p:grpSpPr bwMode="auto">
            <a:xfrm>
              <a:off x="1842" y="1262"/>
              <a:ext cx="203" cy="82"/>
              <a:chOff x="1849" y="864"/>
              <a:chExt cx="203" cy="82"/>
            </a:xfrm>
          </p:grpSpPr>
          <p:sp>
            <p:nvSpPr>
              <p:cNvPr id="415" name="Freeform 172"/>
              <p:cNvSpPr>
                <a:spLocks noChangeAspect="1"/>
              </p:cNvSpPr>
              <p:nvPr/>
            </p:nvSpPr>
            <p:spPr bwMode="auto">
              <a:xfrm>
                <a:off x="1848" y="860"/>
                <a:ext cx="59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  <p:sp>
            <p:nvSpPr>
              <p:cNvPr id="416" name="Rectangle 173"/>
              <p:cNvSpPr>
                <a:spLocks noChangeAspect="1" noChangeArrowheads="1"/>
              </p:cNvSpPr>
              <p:nvPr/>
            </p:nvSpPr>
            <p:spPr bwMode="auto">
              <a:xfrm>
                <a:off x="1968" y="896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409" name="Group 174"/>
            <p:cNvGrpSpPr>
              <a:grpSpLocks noChangeAspect="1"/>
            </p:cNvGrpSpPr>
            <p:nvPr/>
          </p:nvGrpSpPr>
          <p:grpSpPr bwMode="auto">
            <a:xfrm>
              <a:off x="1843" y="1397"/>
              <a:ext cx="203" cy="82"/>
              <a:chOff x="1849" y="864"/>
              <a:chExt cx="203" cy="82"/>
            </a:xfrm>
          </p:grpSpPr>
          <p:sp>
            <p:nvSpPr>
              <p:cNvPr id="413" name="Freeform 175"/>
              <p:cNvSpPr>
                <a:spLocks noChangeAspect="1"/>
              </p:cNvSpPr>
              <p:nvPr/>
            </p:nvSpPr>
            <p:spPr bwMode="auto">
              <a:xfrm>
                <a:off x="1850" y="864"/>
                <a:ext cx="59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  <p:sp>
            <p:nvSpPr>
              <p:cNvPr id="414" name="Rectangle 176"/>
              <p:cNvSpPr>
                <a:spLocks noChangeAspect="1" noChangeArrowheads="1"/>
              </p:cNvSpPr>
              <p:nvPr/>
            </p:nvSpPr>
            <p:spPr bwMode="auto">
              <a:xfrm>
                <a:off x="1967" y="896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410" name="Group 177"/>
            <p:cNvGrpSpPr>
              <a:grpSpLocks noChangeAspect="1"/>
            </p:cNvGrpSpPr>
            <p:nvPr/>
          </p:nvGrpSpPr>
          <p:grpSpPr bwMode="auto">
            <a:xfrm>
              <a:off x="1839" y="1118"/>
              <a:ext cx="203" cy="82"/>
              <a:chOff x="1849" y="864"/>
              <a:chExt cx="203" cy="82"/>
            </a:xfrm>
          </p:grpSpPr>
          <p:sp>
            <p:nvSpPr>
              <p:cNvPr id="411" name="Freeform 178"/>
              <p:cNvSpPr>
                <a:spLocks noChangeAspect="1"/>
              </p:cNvSpPr>
              <p:nvPr/>
            </p:nvSpPr>
            <p:spPr bwMode="auto">
              <a:xfrm>
                <a:off x="1849" y="864"/>
                <a:ext cx="59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  <p:sp>
            <p:nvSpPr>
              <p:cNvPr id="412" name="Rectangle 179"/>
              <p:cNvSpPr>
                <a:spLocks noChangeAspect="1" noChangeArrowheads="1"/>
              </p:cNvSpPr>
              <p:nvPr/>
            </p:nvSpPr>
            <p:spPr bwMode="auto">
              <a:xfrm>
                <a:off x="1968" y="897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grpSp>
        <p:nvGrpSpPr>
          <p:cNvPr id="421" name="Group 180"/>
          <p:cNvGrpSpPr>
            <a:grpSpLocks noChangeAspect="1"/>
          </p:cNvGrpSpPr>
          <p:nvPr/>
        </p:nvGrpSpPr>
        <p:grpSpPr bwMode="auto">
          <a:xfrm>
            <a:off x="6583363" y="4800600"/>
            <a:ext cx="122237" cy="544513"/>
            <a:chOff x="3744" y="830"/>
            <a:chExt cx="183" cy="644"/>
          </a:xfrm>
        </p:grpSpPr>
        <p:grpSp>
          <p:nvGrpSpPr>
            <p:cNvPr id="422" name="Group 181"/>
            <p:cNvGrpSpPr>
              <a:grpSpLocks noChangeAspect="1"/>
            </p:cNvGrpSpPr>
            <p:nvPr/>
          </p:nvGrpSpPr>
          <p:grpSpPr bwMode="auto">
            <a:xfrm>
              <a:off x="3744" y="830"/>
              <a:ext cx="179" cy="82"/>
              <a:chOff x="3731" y="950"/>
              <a:chExt cx="232" cy="106"/>
            </a:xfrm>
          </p:grpSpPr>
          <p:sp>
            <p:nvSpPr>
              <p:cNvPr id="435" name="Rectangle 182"/>
              <p:cNvSpPr>
                <a:spLocks noChangeAspect="1" noChangeArrowheads="1"/>
              </p:cNvSpPr>
              <p:nvPr/>
            </p:nvSpPr>
            <p:spPr bwMode="auto">
              <a:xfrm>
                <a:off x="3731" y="994"/>
                <a:ext cx="108" cy="1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436" name="Freeform 183"/>
              <p:cNvSpPr>
                <a:spLocks noChangeAspect="1"/>
              </p:cNvSpPr>
              <p:nvPr/>
            </p:nvSpPr>
            <p:spPr bwMode="auto">
              <a:xfrm>
                <a:off x="3888" y="950"/>
                <a:ext cx="74" cy="107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</p:grpSp>
        <p:grpSp>
          <p:nvGrpSpPr>
            <p:cNvPr id="423" name="Group 184"/>
            <p:cNvGrpSpPr>
              <a:grpSpLocks noChangeAspect="1"/>
            </p:cNvGrpSpPr>
            <p:nvPr/>
          </p:nvGrpSpPr>
          <p:grpSpPr bwMode="auto">
            <a:xfrm>
              <a:off x="3744" y="970"/>
              <a:ext cx="179" cy="82"/>
              <a:chOff x="3731" y="950"/>
              <a:chExt cx="232" cy="106"/>
            </a:xfrm>
          </p:grpSpPr>
          <p:sp>
            <p:nvSpPr>
              <p:cNvPr id="433" name="Rectangle 185"/>
              <p:cNvSpPr>
                <a:spLocks noChangeAspect="1" noChangeArrowheads="1"/>
              </p:cNvSpPr>
              <p:nvPr/>
            </p:nvSpPr>
            <p:spPr bwMode="auto">
              <a:xfrm>
                <a:off x="3731" y="992"/>
                <a:ext cx="108" cy="1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434" name="Freeform 186"/>
              <p:cNvSpPr>
                <a:spLocks noChangeAspect="1"/>
              </p:cNvSpPr>
              <p:nvPr/>
            </p:nvSpPr>
            <p:spPr bwMode="auto">
              <a:xfrm>
                <a:off x="3888" y="951"/>
                <a:ext cx="74" cy="104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</p:grpSp>
        <p:grpSp>
          <p:nvGrpSpPr>
            <p:cNvPr id="424" name="Group 187"/>
            <p:cNvGrpSpPr>
              <a:grpSpLocks noChangeAspect="1"/>
            </p:cNvGrpSpPr>
            <p:nvPr/>
          </p:nvGrpSpPr>
          <p:grpSpPr bwMode="auto">
            <a:xfrm>
              <a:off x="3748" y="1111"/>
              <a:ext cx="179" cy="82"/>
              <a:chOff x="3731" y="950"/>
              <a:chExt cx="232" cy="106"/>
            </a:xfrm>
          </p:grpSpPr>
          <p:sp>
            <p:nvSpPr>
              <p:cNvPr id="431" name="Rectangle 188"/>
              <p:cNvSpPr>
                <a:spLocks noChangeAspect="1" noChangeArrowheads="1"/>
              </p:cNvSpPr>
              <p:nvPr/>
            </p:nvSpPr>
            <p:spPr bwMode="auto">
              <a:xfrm>
                <a:off x="3732" y="992"/>
                <a:ext cx="108" cy="1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432" name="Freeform 189"/>
              <p:cNvSpPr>
                <a:spLocks noChangeAspect="1"/>
              </p:cNvSpPr>
              <p:nvPr/>
            </p:nvSpPr>
            <p:spPr bwMode="auto">
              <a:xfrm>
                <a:off x="3889" y="951"/>
                <a:ext cx="74" cy="104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</p:grpSp>
        <p:grpSp>
          <p:nvGrpSpPr>
            <p:cNvPr id="425" name="Group 190"/>
            <p:cNvGrpSpPr>
              <a:grpSpLocks noChangeAspect="1"/>
            </p:cNvGrpSpPr>
            <p:nvPr/>
          </p:nvGrpSpPr>
          <p:grpSpPr bwMode="auto">
            <a:xfrm>
              <a:off x="3744" y="1251"/>
              <a:ext cx="179" cy="82"/>
              <a:chOff x="3731" y="950"/>
              <a:chExt cx="232" cy="106"/>
            </a:xfrm>
          </p:grpSpPr>
          <p:sp>
            <p:nvSpPr>
              <p:cNvPr id="429" name="Rectangle 191"/>
              <p:cNvSpPr>
                <a:spLocks noChangeAspect="1" noChangeArrowheads="1"/>
              </p:cNvSpPr>
              <p:nvPr/>
            </p:nvSpPr>
            <p:spPr bwMode="auto">
              <a:xfrm>
                <a:off x="3731" y="993"/>
                <a:ext cx="108" cy="1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430" name="Freeform 192"/>
              <p:cNvSpPr>
                <a:spLocks noChangeAspect="1"/>
              </p:cNvSpPr>
              <p:nvPr/>
            </p:nvSpPr>
            <p:spPr bwMode="auto">
              <a:xfrm>
                <a:off x="3888" y="949"/>
                <a:ext cx="74" cy="107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</p:grpSp>
        <p:grpSp>
          <p:nvGrpSpPr>
            <p:cNvPr id="426" name="Group 193"/>
            <p:cNvGrpSpPr>
              <a:grpSpLocks noChangeAspect="1"/>
            </p:cNvGrpSpPr>
            <p:nvPr/>
          </p:nvGrpSpPr>
          <p:grpSpPr bwMode="auto">
            <a:xfrm>
              <a:off x="3744" y="1392"/>
              <a:ext cx="179" cy="82"/>
              <a:chOff x="3731" y="950"/>
              <a:chExt cx="232" cy="106"/>
            </a:xfrm>
          </p:grpSpPr>
          <p:sp>
            <p:nvSpPr>
              <p:cNvPr id="427" name="Rectangle 194"/>
              <p:cNvSpPr>
                <a:spLocks noChangeAspect="1" noChangeArrowheads="1"/>
              </p:cNvSpPr>
              <p:nvPr/>
            </p:nvSpPr>
            <p:spPr bwMode="auto">
              <a:xfrm>
                <a:off x="3731" y="993"/>
                <a:ext cx="108" cy="1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428" name="Freeform 195"/>
              <p:cNvSpPr>
                <a:spLocks noChangeAspect="1"/>
              </p:cNvSpPr>
              <p:nvPr/>
            </p:nvSpPr>
            <p:spPr bwMode="auto">
              <a:xfrm>
                <a:off x="3888" y="949"/>
                <a:ext cx="74" cy="107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</p:grpSp>
      </p:grpSp>
      <p:grpSp>
        <p:nvGrpSpPr>
          <p:cNvPr id="437" name="Group 196"/>
          <p:cNvGrpSpPr>
            <a:grpSpLocks noChangeAspect="1"/>
          </p:cNvGrpSpPr>
          <p:nvPr/>
        </p:nvGrpSpPr>
        <p:grpSpPr bwMode="auto">
          <a:xfrm>
            <a:off x="6896100" y="4805363"/>
            <a:ext cx="144463" cy="539750"/>
            <a:chOff x="1839" y="830"/>
            <a:chExt cx="213" cy="649"/>
          </a:xfrm>
        </p:grpSpPr>
        <p:grpSp>
          <p:nvGrpSpPr>
            <p:cNvPr id="438" name="Group 197"/>
            <p:cNvGrpSpPr>
              <a:grpSpLocks noChangeAspect="1"/>
            </p:cNvGrpSpPr>
            <p:nvPr/>
          </p:nvGrpSpPr>
          <p:grpSpPr bwMode="auto">
            <a:xfrm>
              <a:off x="1849" y="830"/>
              <a:ext cx="203" cy="82"/>
              <a:chOff x="1849" y="864"/>
              <a:chExt cx="203" cy="82"/>
            </a:xfrm>
          </p:grpSpPr>
          <p:sp>
            <p:nvSpPr>
              <p:cNvPr id="451" name="Freeform 198"/>
              <p:cNvSpPr>
                <a:spLocks noChangeAspect="1"/>
              </p:cNvSpPr>
              <p:nvPr/>
            </p:nvSpPr>
            <p:spPr bwMode="auto">
              <a:xfrm>
                <a:off x="1848" y="864"/>
                <a:ext cx="59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  <p:sp>
            <p:nvSpPr>
              <p:cNvPr id="452" name="Rectangle 199"/>
              <p:cNvSpPr>
                <a:spLocks noChangeAspect="1" noChangeArrowheads="1"/>
              </p:cNvSpPr>
              <p:nvPr/>
            </p:nvSpPr>
            <p:spPr bwMode="auto">
              <a:xfrm>
                <a:off x="1968" y="896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439" name="Group 200"/>
            <p:cNvGrpSpPr>
              <a:grpSpLocks noChangeAspect="1"/>
            </p:cNvGrpSpPr>
            <p:nvPr/>
          </p:nvGrpSpPr>
          <p:grpSpPr bwMode="auto">
            <a:xfrm>
              <a:off x="1842" y="981"/>
              <a:ext cx="203" cy="82"/>
              <a:chOff x="1849" y="864"/>
              <a:chExt cx="203" cy="82"/>
            </a:xfrm>
          </p:grpSpPr>
          <p:sp>
            <p:nvSpPr>
              <p:cNvPr id="449" name="Freeform 201"/>
              <p:cNvSpPr>
                <a:spLocks noChangeAspect="1"/>
              </p:cNvSpPr>
              <p:nvPr/>
            </p:nvSpPr>
            <p:spPr bwMode="auto">
              <a:xfrm>
                <a:off x="1848" y="864"/>
                <a:ext cx="59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  <p:sp>
            <p:nvSpPr>
              <p:cNvPr id="450" name="Rectangle 202"/>
              <p:cNvSpPr>
                <a:spLocks noChangeAspect="1" noChangeArrowheads="1"/>
              </p:cNvSpPr>
              <p:nvPr/>
            </p:nvSpPr>
            <p:spPr bwMode="auto">
              <a:xfrm>
                <a:off x="1968" y="896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440" name="Group 203"/>
            <p:cNvGrpSpPr>
              <a:grpSpLocks noChangeAspect="1"/>
            </p:cNvGrpSpPr>
            <p:nvPr/>
          </p:nvGrpSpPr>
          <p:grpSpPr bwMode="auto">
            <a:xfrm>
              <a:off x="1842" y="1262"/>
              <a:ext cx="203" cy="82"/>
              <a:chOff x="1849" y="864"/>
              <a:chExt cx="203" cy="82"/>
            </a:xfrm>
          </p:grpSpPr>
          <p:sp>
            <p:nvSpPr>
              <p:cNvPr id="447" name="Freeform 204"/>
              <p:cNvSpPr>
                <a:spLocks noChangeAspect="1"/>
              </p:cNvSpPr>
              <p:nvPr/>
            </p:nvSpPr>
            <p:spPr bwMode="auto">
              <a:xfrm>
                <a:off x="1848" y="860"/>
                <a:ext cx="59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  <p:sp>
            <p:nvSpPr>
              <p:cNvPr id="448" name="Rectangle 205"/>
              <p:cNvSpPr>
                <a:spLocks noChangeAspect="1" noChangeArrowheads="1"/>
              </p:cNvSpPr>
              <p:nvPr/>
            </p:nvSpPr>
            <p:spPr bwMode="auto">
              <a:xfrm>
                <a:off x="1968" y="896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441" name="Group 206"/>
            <p:cNvGrpSpPr>
              <a:grpSpLocks noChangeAspect="1"/>
            </p:cNvGrpSpPr>
            <p:nvPr/>
          </p:nvGrpSpPr>
          <p:grpSpPr bwMode="auto">
            <a:xfrm>
              <a:off x="1843" y="1397"/>
              <a:ext cx="203" cy="82"/>
              <a:chOff x="1849" y="864"/>
              <a:chExt cx="203" cy="82"/>
            </a:xfrm>
          </p:grpSpPr>
          <p:sp>
            <p:nvSpPr>
              <p:cNvPr id="445" name="Freeform 207"/>
              <p:cNvSpPr>
                <a:spLocks noChangeAspect="1"/>
              </p:cNvSpPr>
              <p:nvPr/>
            </p:nvSpPr>
            <p:spPr bwMode="auto">
              <a:xfrm>
                <a:off x="1850" y="864"/>
                <a:ext cx="59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  <p:sp>
            <p:nvSpPr>
              <p:cNvPr id="446" name="Rectangle 208"/>
              <p:cNvSpPr>
                <a:spLocks noChangeAspect="1" noChangeArrowheads="1"/>
              </p:cNvSpPr>
              <p:nvPr/>
            </p:nvSpPr>
            <p:spPr bwMode="auto">
              <a:xfrm>
                <a:off x="1967" y="896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442" name="Group 209"/>
            <p:cNvGrpSpPr>
              <a:grpSpLocks noChangeAspect="1"/>
            </p:cNvGrpSpPr>
            <p:nvPr/>
          </p:nvGrpSpPr>
          <p:grpSpPr bwMode="auto">
            <a:xfrm>
              <a:off x="1839" y="1118"/>
              <a:ext cx="203" cy="82"/>
              <a:chOff x="1849" y="864"/>
              <a:chExt cx="203" cy="82"/>
            </a:xfrm>
          </p:grpSpPr>
          <p:sp>
            <p:nvSpPr>
              <p:cNvPr id="443" name="Freeform 210"/>
              <p:cNvSpPr>
                <a:spLocks noChangeAspect="1"/>
              </p:cNvSpPr>
              <p:nvPr/>
            </p:nvSpPr>
            <p:spPr bwMode="auto">
              <a:xfrm>
                <a:off x="1849" y="864"/>
                <a:ext cx="59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  <p:sp>
            <p:nvSpPr>
              <p:cNvPr id="444" name="Rectangle 211"/>
              <p:cNvSpPr>
                <a:spLocks noChangeAspect="1" noChangeArrowheads="1"/>
              </p:cNvSpPr>
              <p:nvPr/>
            </p:nvSpPr>
            <p:spPr bwMode="auto">
              <a:xfrm>
                <a:off x="1968" y="897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grpSp>
        <p:nvGrpSpPr>
          <p:cNvPr id="453" name="Group 212"/>
          <p:cNvGrpSpPr>
            <a:grpSpLocks noChangeAspect="1"/>
          </p:cNvGrpSpPr>
          <p:nvPr/>
        </p:nvGrpSpPr>
        <p:grpSpPr bwMode="auto">
          <a:xfrm>
            <a:off x="8618538" y="4800600"/>
            <a:ext cx="122237" cy="544513"/>
            <a:chOff x="3744" y="830"/>
            <a:chExt cx="183" cy="644"/>
          </a:xfrm>
        </p:grpSpPr>
        <p:grpSp>
          <p:nvGrpSpPr>
            <p:cNvPr id="454" name="Group 213"/>
            <p:cNvGrpSpPr>
              <a:grpSpLocks noChangeAspect="1"/>
            </p:cNvGrpSpPr>
            <p:nvPr/>
          </p:nvGrpSpPr>
          <p:grpSpPr bwMode="auto">
            <a:xfrm>
              <a:off x="3744" y="830"/>
              <a:ext cx="179" cy="82"/>
              <a:chOff x="3731" y="950"/>
              <a:chExt cx="232" cy="106"/>
            </a:xfrm>
          </p:grpSpPr>
          <p:sp>
            <p:nvSpPr>
              <p:cNvPr id="467" name="Rectangle 214"/>
              <p:cNvSpPr>
                <a:spLocks noChangeAspect="1" noChangeArrowheads="1"/>
              </p:cNvSpPr>
              <p:nvPr/>
            </p:nvSpPr>
            <p:spPr bwMode="auto">
              <a:xfrm>
                <a:off x="3731" y="994"/>
                <a:ext cx="108" cy="1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468" name="Freeform 215"/>
              <p:cNvSpPr>
                <a:spLocks noChangeAspect="1"/>
              </p:cNvSpPr>
              <p:nvPr/>
            </p:nvSpPr>
            <p:spPr bwMode="auto">
              <a:xfrm>
                <a:off x="3888" y="950"/>
                <a:ext cx="74" cy="107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</p:grpSp>
        <p:grpSp>
          <p:nvGrpSpPr>
            <p:cNvPr id="455" name="Group 216"/>
            <p:cNvGrpSpPr>
              <a:grpSpLocks noChangeAspect="1"/>
            </p:cNvGrpSpPr>
            <p:nvPr/>
          </p:nvGrpSpPr>
          <p:grpSpPr bwMode="auto">
            <a:xfrm>
              <a:off x="3744" y="970"/>
              <a:ext cx="179" cy="82"/>
              <a:chOff x="3731" y="950"/>
              <a:chExt cx="232" cy="106"/>
            </a:xfrm>
          </p:grpSpPr>
          <p:sp>
            <p:nvSpPr>
              <p:cNvPr id="465" name="Rectangle 217"/>
              <p:cNvSpPr>
                <a:spLocks noChangeAspect="1" noChangeArrowheads="1"/>
              </p:cNvSpPr>
              <p:nvPr/>
            </p:nvSpPr>
            <p:spPr bwMode="auto">
              <a:xfrm>
                <a:off x="3731" y="992"/>
                <a:ext cx="108" cy="1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466" name="Freeform 218"/>
              <p:cNvSpPr>
                <a:spLocks noChangeAspect="1"/>
              </p:cNvSpPr>
              <p:nvPr/>
            </p:nvSpPr>
            <p:spPr bwMode="auto">
              <a:xfrm>
                <a:off x="3888" y="951"/>
                <a:ext cx="74" cy="104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</p:grpSp>
        <p:grpSp>
          <p:nvGrpSpPr>
            <p:cNvPr id="456" name="Group 219"/>
            <p:cNvGrpSpPr>
              <a:grpSpLocks noChangeAspect="1"/>
            </p:cNvGrpSpPr>
            <p:nvPr/>
          </p:nvGrpSpPr>
          <p:grpSpPr bwMode="auto">
            <a:xfrm>
              <a:off x="3748" y="1111"/>
              <a:ext cx="179" cy="82"/>
              <a:chOff x="3731" y="950"/>
              <a:chExt cx="232" cy="106"/>
            </a:xfrm>
          </p:grpSpPr>
          <p:sp>
            <p:nvSpPr>
              <p:cNvPr id="463" name="Rectangle 220"/>
              <p:cNvSpPr>
                <a:spLocks noChangeAspect="1" noChangeArrowheads="1"/>
              </p:cNvSpPr>
              <p:nvPr/>
            </p:nvSpPr>
            <p:spPr bwMode="auto">
              <a:xfrm>
                <a:off x="3732" y="992"/>
                <a:ext cx="108" cy="1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464" name="Freeform 221"/>
              <p:cNvSpPr>
                <a:spLocks noChangeAspect="1"/>
              </p:cNvSpPr>
              <p:nvPr/>
            </p:nvSpPr>
            <p:spPr bwMode="auto">
              <a:xfrm>
                <a:off x="3889" y="951"/>
                <a:ext cx="74" cy="104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</p:grpSp>
        <p:grpSp>
          <p:nvGrpSpPr>
            <p:cNvPr id="457" name="Group 222"/>
            <p:cNvGrpSpPr>
              <a:grpSpLocks noChangeAspect="1"/>
            </p:cNvGrpSpPr>
            <p:nvPr/>
          </p:nvGrpSpPr>
          <p:grpSpPr bwMode="auto">
            <a:xfrm>
              <a:off x="3744" y="1251"/>
              <a:ext cx="179" cy="82"/>
              <a:chOff x="3731" y="950"/>
              <a:chExt cx="232" cy="106"/>
            </a:xfrm>
          </p:grpSpPr>
          <p:sp>
            <p:nvSpPr>
              <p:cNvPr id="461" name="Rectangle 223"/>
              <p:cNvSpPr>
                <a:spLocks noChangeAspect="1" noChangeArrowheads="1"/>
              </p:cNvSpPr>
              <p:nvPr/>
            </p:nvSpPr>
            <p:spPr bwMode="auto">
              <a:xfrm>
                <a:off x="3731" y="993"/>
                <a:ext cx="108" cy="1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462" name="Freeform 224"/>
              <p:cNvSpPr>
                <a:spLocks noChangeAspect="1"/>
              </p:cNvSpPr>
              <p:nvPr/>
            </p:nvSpPr>
            <p:spPr bwMode="auto">
              <a:xfrm>
                <a:off x="3888" y="949"/>
                <a:ext cx="74" cy="107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</p:grpSp>
        <p:grpSp>
          <p:nvGrpSpPr>
            <p:cNvPr id="458" name="Group 225"/>
            <p:cNvGrpSpPr>
              <a:grpSpLocks noChangeAspect="1"/>
            </p:cNvGrpSpPr>
            <p:nvPr/>
          </p:nvGrpSpPr>
          <p:grpSpPr bwMode="auto">
            <a:xfrm>
              <a:off x="3744" y="1392"/>
              <a:ext cx="179" cy="82"/>
              <a:chOff x="3731" y="950"/>
              <a:chExt cx="232" cy="106"/>
            </a:xfrm>
          </p:grpSpPr>
          <p:sp>
            <p:nvSpPr>
              <p:cNvPr id="459" name="Rectangle 226"/>
              <p:cNvSpPr>
                <a:spLocks noChangeAspect="1" noChangeArrowheads="1"/>
              </p:cNvSpPr>
              <p:nvPr/>
            </p:nvSpPr>
            <p:spPr bwMode="auto">
              <a:xfrm>
                <a:off x="3731" y="993"/>
                <a:ext cx="108" cy="1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460" name="Freeform 227"/>
              <p:cNvSpPr>
                <a:spLocks noChangeAspect="1"/>
              </p:cNvSpPr>
              <p:nvPr/>
            </p:nvSpPr>
            <p:spPr bwMode="auto">
              <a:xfrm>
                <a:off x="3888" y="949"/>
                <a:ext cx="74" cy="107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</p:grpSp>
      </p:grpSp>
      <p:grpSp>
        <p:nvGrpSpPr>
          <p:cNvPr id="469" name="Group 236"/>
          <p:cNvGrpSpPr>
            <a:grpSpLocks/>
          </p:cNvGrpSpPr>
          <p:nvPr/>
        </p:nvGrpSpPr>
        <p:grpSpPr bwMode="auto">
          <a:xfrm>
            <a:off x="4114800" y="6096000"/>
            <a:ext cx="1143000" cy="366713"/>
            <a:chOff x="2592" y="3840"/>
            <a:chExt cx="720" cy="231"/>
          </a:xfrm>
        </p:grpSpPr>
        <p:grpSp>
          <p:nvGrpSpPr>
            <p:cNvPr id="470" name="Group 237"/>
            <p:cNvGrpSpPr>
              <a:grpSpLocks noChangeAspect="1"/>
            </p:cNvGrpSpPr>
            <p:nvPr/>
          </p:nvGrpSpPr>
          <p:grpSpPr bwMode="auto">
            <a:xfrm>
              <a:off x="2592" y="3936"/>
              <a:ext cx="135" cy="67"/>
              <a:chOff x="1849" y="864"/>
              <a:chExt cx="203" cy="82"/>
            </a:xfrm>
          </p:grpSpPr>
          <p:sp>
            <p:nvSpPr>
              <p:cNvPr id="472" name="Freeform 238"/>
              <p:cNvSpPr>
                <a:spLocks noChangeAspect="1"/>
              </p:cNvSpPr>
              <p:nvPr/>
            </p:nvSpPr>
            <p:spPr bwMode="auto">
              <a:xfrm>
                <a:off x="1849" y="864"/>
                <a:ext cx="59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endParaRPr>
              </a:p>
            </p:txBody>
          </p:sp>
          <p:sp>
            <p:nvSpPr>
              <p:cNvPr id="473" name="Rectangle 239"/>
              <p:cNvSpPr>
                <a:spLocks noChangeAspect="1" noChangeArrowheads="1"/>
              </p:cNvSpPr>
              <p:nvPr/>
            </p:nvSpPr>
            <p:spPr bwMode="auto">
              <a:xfrm>
                <a:off x="1968" y="897"/>
                <a:ext cx="84" cy="1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zh-TW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471" name="Text Box 240"/>
            <p:cNvSpPr txBox="1">
              <a:spLocks noChangeArrowheads="1"/>
            </p:cNvSpPr>
            <p:nvPr/>
          </p:nvSpPr>
          <p:spPr bwMode="auto">
            <a:xfrm>
              <a:off x="2688" y="3840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TW" altLang="en-US" kern="0" dirty="0">
                  <a:solidFill>
                    <a:prstClr val="white"/>
                  </a:solidFill>
                  <a:latin typeface="華康儷中黑" pitchFamily="49" charset="-120"/>
                  <a:ea typeface="華康儷中黑" pitchFamily="49" charset="-120"/>
                </a:rPr>
                <a:t>顧客</a:t>
              </a:r>
              <a:endParaRPr lang="en-US" kern="0" dirty="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endParaRPr>
            </a:p>
          </p:txBody>
        </p:sp>
      </p:grpSp>
      <p:sp>
        <p:nvSpPr>
          <p:cNvPr id="474" name="Text Box 244"/>
          <p:cNvSpPr txBox="1">
            <a:spLocks noChangeArrowheads="1"/>
          </p:cNvSpPr>
          <p:nvPr/>
        </p:nvSpPr>
        <p:spPr bwMode="auto">
          <a:xfrm>
            <a:off x="1219200" y="27432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1350BV / 45 IBV</a:t>
            </a:r>
          </a:p>
        </p:txBody>
      </p:sp>
      <p:sp>
        <p:nvSpPr>
          <p:cNvPr id="475" name="Text Box 245"/>
          <p:cNvSpPr txBox="1">
            <a:spLocks noChangeArrowheads="1"/>
          </p:cNvSpPr>
          <p:nvPr/>
        </p:nvSpPr>
        <p:spPr bwMode="auto">
          <a:xfrm>
            <a:off x="6934200" y="26670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1350BV / 45 IBV</a:t>
            </a:r>
          </a:p>
        </p:txBody>
      </p:sp>
      <p:sp>
        <p:nvSpPr>
          <p:cNvPr id="476" name="Text Box 246"/>
          <p:cNvSpPr txBox="1"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450 BV / 15 IBV</a:t>
            </a:r>
          </a:p>
        </p:txBody>
      </p:sp>
      <p:sp>
        <p:nvSpPr>
          <p:cNvPr id="477" name="Text Box 247"/>
          <p:cNvSpPr txBox="1">
            <a:spLocks noChangeArrowheads="1"/>
          </p:cNvSpPr>
          <p:nvPr/>
        </p:nvSpPr>
        <p:spPr bwMode="auto">
          <a:xfrm>
            <a:off x="609600" y="54102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450 BV / 15 IBV</a:t>
            </a:r>
          </a:p>
        </p:txBody>
      </p:sp>
      <p:sp>
        <p:nvSpPr>
          <p:cNvPr id="478" name="Text Box 248"/>
          <p:cNvSpPr txBox="1">
            <a:spLocks noChangeArrowheads="1"/>
          </p:cNvSpPr>
          <p:nvPr/>
        </p:nvSpPr>
        <p:spPr bwMode="auto">
          <a:xfrm>
            <a:off x="2590800" y="54102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450 BV / 15 IBV</a:t>
            </a:r>
          </a:p>
        </p:txBody>
      </p:sp>
      <p:sp>
        <p:nvSpPr>
          <p:cNvPr id="479" name="Text Box 249"/>
          <p:cNvSpPr txBox="1">
            <a:spLocks noChangeArrowheads="1"/>
          </p:cNvSpPr>
          <p:nvPr/>
        </p:nvSpPr>
        <p:spPr bwMode="auto">
          <a:xfrm>
            <a:off x="4800600" y="54102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450 BV / 15 IBV</a:t>
            </a:r>
          </a:p>
        </p:txBody>
      </p:sp>
      <p:sp>
        <p:nvSpPr>
          <p:cNvPr id="480" name="Text Box 250"/>
          <p:cNvSpPr txBox="1">
            <a:spLocks noChangeArrowheads="1"/>
          </p:cNvSpPr>
          <p:nvPr/>
        </p:nvSpPr>
        <p:spPr bwMode="auto">
          <a:xfrm>
            <a:off x="6934200" y="54102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450 BV / 15 IBV</a:t>
            </a:r>
          </a:p>
        </p:txBody>
      </p:sp>
      <p:sp>
        <p:nvSpPr>
          <p:cNvPr id="481" name="Text Box 251"/>
          <p:cNvSpPr txBox="1">
            <a:spLocks noChangeArrowheads="1"/>
          </p:cNvSpPr>
          <p:nvPr/>
        </p:nvSpPr>
        <p:spPr bwMode="auto">
          <a:xfrm>
            <a:off x="5867400" y="43434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450 BV / 15 IBV</a:t>
            </a:r>
          </a:p>
        </p:txBody>
      </p:sp>
      <p:sp>
        <p:nvSpPr>
          <p:cNvPr id="482" name="Text Box 252"/>
          <p:cNvSpPr txBox="1">
            <a:spLocks noChangeArrowheads="1"/>
          </p:cNvSpPr>
          <p:nvPr/>
        </p:nvSpPr>
        <p:spPr bwMode="auto">
          <a:xfrm>
            <a:off x="3962400" y="35052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450 BV / 15 IBV</a:t>
            </a:r>
          </a:p>
        </p:txBody>
      </p:sp>
    </p:spTree>
    <p:extLst>
      <p:ext uri="{BB962C8B-B14F-4D97-AF65-F5344CB8AC3E}">
        <p14:creationId xmlns:p14="http://schemas.microsoft.com/office/powerpoint/2010/main" val="413832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" y="1219200"/>
            <a:ext cx="599859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800" b="1" dirty="0">
                <a:solidFill>
                  <a:srgbClr val="33CCFF"/>
                </a:solidFill>
              </a:rPr>
              <a:t>Kawae Cheung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" y="60960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>
                <a:solidFill>
                  <a:prstClr val="white"/>
                </a:solidFill>
              </a:rPr>
              <a:t>本簡報中提到的收入等級純屬舉例說明，無意代表美安香港超連鎖店主的一般收入，也無意表示任何超連鎖店主皆可賺取同等收入。美安香港超連鎖店主的成功與否，取決於其在發展事業時的努力、才能與投入程度。</a:t>
            </a:r>
            <a:r>
              <a:rPr lang="en-US" sz="800" b="1" dirty="0">
                <a:solidFill>
                  <a:prstClr val="white"/>
                </a:solidFill>
              </a:rPr>
              <a:t>The income levels mentioned in the following presentation are for illustration purposes only. They are not intended to represent the income of a typical Market Hong Kong </a:t>
            </a:r>
            <a:r>
              <a:rPr lang="en-US" altLang="zh-TW" sz="800" b="1" dirty="0" err="1">
                <a:solidFill>
                  <a:prstClr val="white"/>
                </a:solidFill>
              </a:rPr>
              <a:t>UnFranchise</a:t>
            </a:r>
            <a:r>
              <a:rPr lang="en-US" altLang="zh-TW" sz="800" b="1" dirty="0">
                <a:solidFill>
                  <a:prstClr val="white"/>
                </a:solidFill>
              </a:rPr>
              <a:t> Owner</a:t>
            </a:r>
            <a:r>
              <a:rPr lang="en-US" sz="800" b="1" dirty="0">
                <a:solidFill>
                  <a:prstClr val="white"/>
                </a:solidFill>
              </a:rPr>
              <a:t>, nor are they intended to represent that any given Independent </a:t>
            </a:r>
            <a:r>
              <a:rPr lang="en-US" altLang="zh-TW" sz="800" b="1" dirty="0" err="1">
                <a:solidFill>
                  <a:prstClr val="white"/>
                </a:solidFill>
              </a:rPr>
              <a:t>UnFranchise</a:t>
            </a:r>
            <a:r>
              <a:rPr lang="en-US" altLang="zh-TW" sz="800" b="1" dirty="0">
                <a:solidFill>
                  <a:prstClr val="white"/>
                </a:solidFill>
              </a:rPr>
              <a:t> Owner</a:t>
            </a:r>
            <a:r>
              <a:rPr lang="en-US" sz="800" b="1" dirty="0">
                <a:solidFill>
                  <a:prstClr val="white"/>
                </a:solidFill>
              </a:rPr>
              <a:t> will earn income in that amount. The success of any Market Hong Kong Independent </a:t>
            </a:r>
            <a:r>
              <a:rPr lang="en-US" altLang="zh-TW" sz="800" b="1" dirty="0" err="1">
                <a:solidFill>
                  <a:prstClr val="white"/>
                </a:solidFill>
              </a:rPr>
              <a:t>UnFranchise</a:t>
            </a:r>
            <a:r>
              <a:rPr lang="en-US" altLang="zh-TW" sz="800" b="1" dirty="0">
                <a:solidFill>
                  <a:prstClr val="white"/>
                </a:solidFill>
              </a:rPr>
              <a:t> Owner</a:t>
            </a:r>
            <a:r>
              <a:rPr lang="en-US" sz="800" b="1" dirty="0">
                <a:solidFill>
                  <a:prstClr val="white"/>
                </a:solidFill>
              </a:rPr>
              <a:t> will depend upon the amount of hard work, talent, and dedication which he or she devotes to building his or her Market Hong Kong Business.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447800" y="97974"/>
            <a:ext cx="1211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prstClr val="white"/>
                </a:solidFill>
                <a:latin typeface="Adobe 繁黑體 Std B" pitchFamily="34" charset="-120"/>
                <a:ea typeface="Adobe 繁黑體 Std B" pitchFamily="34" charset="-120"/>
              </a:rPr>
              <a:t>如何運用</a:t>
            </a:r>
            <a:r>
              <a:rPr lang="en-US" altLang="zh-TW" sz="4000" b="1" dirty="0">
                <a:solidFill>
                  <a:prstClr val="white"/>
                </a:solidFill>
                <a:latin typeface="Adobe 繁黑體 Std B" pitchFamily="34" charset="-120"/>
                <a:ea typeface="Adobe 繁黑體 Std B" pitchFamily="34" charset="-120"/>
              </a:rPr>
              <a:t>Master UFO</a:t>
            </a:r>
            <a:r>
              <a:rPr lang="zh-TW" altLang="en-US" sz="4000" b="1" dirty="0">
                <a:solidFill>
                  <a:prstClr val="white"/>
                </a:solidFill>
                <a:latin typeface="Adobe 繁黑體 Std B" pitchFamily="34" charset="-120"/>
                <a:ea typeface="Adobe 繁黑體 Std B" pitchFamily="34" charset="-120"/>
              </a:rPr>
              <a:t>建立</a:t>
            </a:r>
            <a:r>
              <a:rPr lang="en-US" altLang="zh-TW" sz="4000" b="1" dirty="0">
                <a:solidFill>
                  <a:prstClr val="white"/>
                </a:solidFill>
                <a:latin typeface="Adobe 繁黑體 Std B" pitchFamily="34" charset="-120"/>
                <a:ea typeface="Adobe 繁黑體 Std B" pitchFamily="34" charset="-120"/>
              </a:rPr>
              <a:t>UFO</a:t>
            </a:r>
            <a:r>
              <a:rPr lang="zh-TW" altLang="en-US" sz="4000" b="1" dirty="0">
                <a:solidFill>
                  <a:prstClr val="white"/>
                </a:solidFill>
                <a:latin typeface="Adobe 繁黑體 Std B" pitchFamily="34" charset="-120"/>
                <a:ea typeface="Adobe 繁黑體 Std B" pitchFamily="34" charset="-120"/>
              </a:rPr>
              <a:t>團隊</a:t>
            </a:r>
            <a:br>
              <a:rPr lang="zh-TW" altLang="en-US" sz="4000" b="1" dirty="0">
                <a:solidFill>
                  <a:prstClr val="white"/>
                </a:solidFill>
                <a:latin typeface="Adobe 繁黑體 Std B" pitchFamily="34" charset="-120"/>
                <a:ea typeface="Adobe 繁黑體 Std B" pitchFamily="34" charset="-120"/>
              </a:rPr>
            </a:br>
            <a:r>
              <a:rPr lang="en-US" altLang="zh-TW" sz="3200" b="1" dirty="0">
                <a:solidFill>
                  <a:prstClr val="white"/>
                </a:solidFill>
                <a:latin typeface="Adobe 繁黑體 Std B" pitchFamily="34" charset="-120"/>
                <a:ea typeface="Adobe 繁黑體 Std B" pitchFamily="34" charset="-120"/>
              </a:rPr>
              <a:t>Master UFO program</a:t>
            </a:r>
            <a:r>
              <a:rPr lang="zh-TW" altLang="en-US" sz="3200" b="1" dirty="0">
                <a:solidFill>
                  <a:prstClr val="white"/>
                </a:solidFill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en-US" altLang="zh-TW" sz="3200" b="1" dirty="0">
                <a:solidFill>
                  <a:prstClr val="white"/>
                </a:solidFill>
                <a:latin typeface="Adobe 繁黑體 Std B" pitchFamily="34" charset="-120"/>
                <a:ea typeface="Adobe 繁黑體 Std B" pitchFamily="34" charset="-120"/>
              </a:rPr>
              <a:t>Action plan for success</a:t>
            </a:r>
          </a:p>
        </p:txBody>
      </p:sp>
      <p:pic>
        <p:nvPicPr>
          <p:cNvPr id="9" name="Picture 2" descr="C:\Users\Kawae\Pictures\Pro Photo for SC\IMG_227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7" t="2135" r="10402" b="34118"/>
          <a:stretch/>
        </p:blipFill>
        <p:spPr bwMode="auto">
          <a:xfrm>
            <a:off x="5943600" y="2057400"/>
            <a:ext cx="2875647" cy="3486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-926781" y="2118241"/>
            <a:ext cx="7852157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zh-TW" altLang="en-US" sz="28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策略及籌劃委員會成員</a:t>
            </a:r>
            <a:endParaRPr lang="en-US" altLang="zh-TW" sz="2800" dirty="0">
              <a:solidFill>
                <a:prstClr val="white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>
              <a:spcBef>
                <a:spcPts val="1200"/>
              </a:spcBef>
              <a:defRPr/>
            </a:pPr>
            <a:r>
              <a:rPr lang="en-US" altLang="zh-TW" sz="2800" dirty="0">
                <a:solidFill>
                  <a:prstClr val="white"/>
                </a:solidFill>
                <a:ea typeface="華康儷中黑" panose="020B0509000000000000" pitchFamily="49" charset="-120"/>
              </a:rPr>
              <a:t>Hong</a:t>
            </a:r>
            <a:r>
              <a:rPr lang="zh-TW" altLang="en-US" sz="2800" dirty="0">
                <a:solidFill>
                  <a:prstClr val="white"/>
                </a:solidFill>
                <a:ea typeface="華康儷中黑" panose="020B0509000000000000" pitchFamily="49" charset="-120"/>
              </a:rPr>
              <a:t> </a:t>
            </a:r>
            <a:r>
              <a:rPr lang="en-US" altLang="zh-TW" sz="2800" dirty="0">
                <a:solidFill>
                  <a:prstClr val="white"/>
                </a:solidFill>
                <a:ea typeface="華康儷中黑" panose="020B0509000000000000" pitchFamily="49" charset="-120"/>
              </a:rPr>
              <a:t>Kong</a:t>
            </a:r>
            <a:r>
              <a:rPr lang="zh-TW" altLang="en-US" sz="2800" dirty="0">
                <a:solidFill>
                  <a:prstClr val="white"/>
                </a:solidFill>
                <a:ea typeface="華康儷中黑" panose="020B0509000000000000" pitchFamily="49" charset="-120"/>
              </a:rPr>
              <a:t> </a:t>
            </a:r>
            <a:r>
              <a:rPr lang="en-US" altLang="zh-TW" sz="2800" dirty="0">
                <a:solidFill>
                  <a:prstClr val="white"/>
                </a:solidFill>
                <a:ea typeface="華康儷中黑" panose="020B0509000000000000" pitchFamily="49" charset="-120"/>
              </a:rPr>
              <a:t>Leadership</a:t>
            </a:r>
            <a:r>
              <a:rPr lang="zh-TW" altLang="en-US" sz="2800" dirty="0">
                <a:solidFill>
                  <a:prstClr val="white"/>
                </a:solidFill>
                <a:ea typeface="華康儷中黑" panose="020B0509000000000000" pitchFamily="49" charset="-120"/>
              </a:rPr>
              <a:t> </a:t>
            </a:r>
            <a:r>
              <a:rPr lang="en-US" altLang="zh-TW" sz="2800" dirty="0">
                <a:solidFill>
                  <a:prstClr val="white"/>
                </a:solidFill>
                <a:ea typeface="華康儷中黑" panose="020B0509000000000000" pitchFamily="49" charset="-120"/>
              </a:rPr>
              <a:t>Council</a:t>
            </a:r>
            <a:r>
              <a:rPr lang="zh-TW" altLang="en-US" sz="2800" dirty="0">
                <a:solidFill>
                  <a:prstClr val="white"/>
                </a:solidFill>
                <a:ea typeface="華康儷中黑" panose="020B0509000000000000" pitchFamily="49" charset="-120"/>
              </a:rPr>
              <a:t> </a:t>
            </a:r>
            <a:r>
              <a:rPr lang="en-US" altLang="zh-TW" sz="2800" dirty="0">
                <a:solidFill>
                  <a:prstClr val="white"/>
                </a:solidFill>
                <a:ea typeface="華康儷中黑" panose="020B0509000000000000" pitchFamily="49" charset="-120"/>
              </a:rPr>
              <a:t>member</a:t>
            </a:r>
            <a:endParaRPr lang="zh-TW" altLang="en-US" sz="2800" dirty="0">
              <a:solidFill>
                <a:prstClr val="white"/>
              </a:solidFill>
              <a:ea typeface="華康儷中黑" panose="020B0509000000000000" pitchFamily="49" charset="-120"/>
            </a:endParaRPr>
          </a:p>
          <a:p>
            <a:pPr algn="ctr">
              <a:spcBef>
                <a:spcPts val="1200"/>
              </a:spcBef>
              <a:defRPr/>
            </a:pPr>
            <a:r>
              <a:rPr lang="zh-TW" altLang="en-US" sz="2800" dirty="0">
                <a:solidFill>
                  <a:prstClr val="white"/>
                </a:solidFill>
                <a:ea typeface="華康儷中黑" panose="020B0509000000000000" pitchFamily="49" charset="-120"/>
              </a:rPr>
              <a:t>本地</a:t>
            </a:r>
            <a:r>
              <a:rPr lang="zh-TW" altLang="en-US" sz="28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協調員</a:t>
            </a:r>
            <a:r>
              <a:rPr lang="en-US" altLang="zh-TW" sz="28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 </a:t>
            </a:r>
            <a:r>
              <a:rPr lang="en-US" altLang="zh-TW" sz="2800" dirty="0">
                <a:solidFill>
                  <a:prstClr val="white"/>
                </a:solidFill>
                <a:ea typeface="華康儷中黑" panose="020B0509000000000000" pitchFamily="49" charset="-120"/>
              </a:rPr>
              <a:t>Local Coordinator</a:t>
            </a:r>
          </a:p>
          <a:p>
            <a:pPr algn="ctr">
              <a:spcBef>
                <a:spcPts val="1200"/>
              </a:spcBef>
              <a:defRPr/>
            </a:pPr>
            <a:r>
              <a:rPr lang="zh-TW" altLang="en-US" sz="28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授證訓練員 </a:t>
            </a:r>
            <a:r>
              <a:rPr lang="en-US" altLang="zh-TW" sz="2800" dirty="0">
                <a:solidFill>
                  <a:prstClr val="white"/>
                </a:solidFill>
                <a:ea typeface="華康儷中黑" panose="020B0509000000000000" pitchFamily="49" charset="-120"/>
              </a:rPr>
              <a:t>Certified Trainer</a:t>
            </a:r>
            <a:endParaRPr lang="en-US" altLang="zh-TW" sz="2800" dirty="0">
              <a:solidFill>
                <a:prstClr val="white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>
              <a:spcBef>
                <a:spcPts val="1200"/>
              </a:spcBef>
              <a:defRPr/>
            </a:pPr>
            <a:r>
              <a:rPr lang="en-US" altLang="zh-TW" sz="2800" dirty="0">
                <a:solidFill>
                  <a:prstClr val="white"/>
                </a:solidFill>
                <a:ea typeface="華康儷中黑" panose="020B0509000000000000" pitchFamily="49" charset="-120"/>
              </a:rPr>
              <a:t>UFO</a:t>
            </a:r>
            <a:r>
              <a:rPr lang="zh-TW" altLang="en-US" sz="28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超連鎖店主 </a:t>
            </a:r>
            <a:r>
              <a:rPr lang="en-US" altLang="zh-TW" sz="2800" dirty="0">
                <a:solidFill>
                  <a:prstClr val="white"/>
                </a:solidFill>
                <a:ea typeface="華康儷中黑" panose="020B0509000000000000" pitchFamily="49" charset="-120"/>
              </a:rPr>
              <a:t>Master UFO</a:t>
            </a:r>
          </a:p>
          <a:p>
            <a:pPr algn="ctr">
              <a:spcBef>
                <a:spcPts val="1200"/>
              </a:spcBef>
              <a:defRPr/>
            </a:pPr>
            <a:r>
              <a:rPr lang="zh-TW" altLang="en-US" sz="28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總裁挑戰賽得主 </a:t>
            </a:r>
            <a:endParaRPr lang="en-US" altLang="zh-TW" sz="2800" dirty="0">
              <a:solidFill>
                <a:prstClr val="white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>
              <a:spcBef>
                <a:spcPts val="1200"/>
              </a:spcBef>
              <a:defRPr/>
            </a:pPr>
            <a:r>
              <a:rPr lang="en-US" altLang="zh-TW" sz="2800" dirty="0">
                <a:solidFill>
                  <a:prstClr val="white"/>
                </a:solidFill>
                <a:ea typeface="華康儷中黑" panose="020B0509000000000000" pitchFamily="49" charset="-120"/>
              </a:rPr>
              <a:t>President’s Challenge Winner</a:t>
            </a:r>
          </a:p>
          <a:p>
            <a:pPr algn="ctr">
              <a:spcBef>
                <a:spcPts val="1200"/>
              </a:spcBef>
              <a:defRPr/>
            </a:pP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026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/>
          <p:cNvSpPr txBox="1">
            <a:spLocks/>
          </p:cNvSpPr>
          <p:nvPr/>
        </p:nvSpPr>
        <p:spPr>
          <a:xfrm>
            <a:off x="451513" y="914400"/>
            <a:ext cx="8763000" cy="452596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sz="7300" kern="0" dirty="0" smtClean="0">
                <a:solidFill>
                  <a:srgbClr val="EEECE1"/>
                </a:solidFill>
                <a:ea typeface="華康儷中黑" pitchFamily="49" charset="-120"/>
              </a:rPr>
              <a:t>  </a:t>
            </a:r>
            <a:br>
              <a:rPr lang="en-US" altLang="zh-TW" sz="7300" kern="0" dirty="0" smtClean="0">
                <a:solidFill>
                  <a:srgbClr val="EEECE1"/>
                </a:solidFill>
                <a:ea typeface="華康儷中黑" pitchFamily="49" charset="-120"/>
              </a:rPr>
            </a:br>
            <a:r>
              <a:rPr lang="en-US" altLang="zh-TW" sz="7300" kern="0" dirty="0" smtClean="0">
                <a:solidFill>
                  <a:srgbClr val="EEECE1"/>
                </a:solidFill>
                <a:ea typeface="華康儷中黑" pitchFamily="49" charset="-120"/>
              </a:rPr>
              <a:t>             UFO</a:t>
            </a:r>
            <a:r>
              <a:rPr lang="zh-HK" altLang="en-US" sz="7300" kern="0" dirty="0">
                <a:solidFill>
                  <a:srgbClr val="EEECE1"/>
                </a:solidFill>
                <a:ea typeface="華康儷中黑" pitchFamily="49" charset="-120"/>
              </a:rPr>
              <a:t>效</a:t>
            </a:r>
            <a:r>
              <a:rPr lang="zh-HK" altLang="en-US" sz="7300" kern="0" dirty="0" smtClean="0">
                <a:solidFill>
                  <a:srgbClr val="EEECE1"/>
                </a:solidFill>
                <a:ea typeface="華康儷中黑" pitchFamily="49" charset="-120"/>
              </a:rPr>
              <a:t>益</a:t>
            </a:r>
            <a:endParaRPr lang="en-US" altLang="zh-HK" sz="7300" kern="0" dirty="0" smtClean="0">
              <a:solidFill>
                <a:srgbClr val="EEECE1"/>
              </a:solidFill>
              <a:ea typeface="華康儷中黑" pitchFamily="49" charset="-120"/>
            </a:endParaRPr>
          </a:p>
          <a:p>
            <a:pPr marL="0" indent="0" eaLnBrk="0" fontAlgn="base" hangingPunct="0"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sz="7300" kern="0" dirty="0" smtClean="0">
                <a:solidFill>
                  <a:srgbClr val="EEECE1"/>
                </a:solidFill>
                <a:ea typeface="華康儷中黑" pitchFamily="49" charset="-120"/>
              </a:rPr>
              <a:t>The effectiveness of UFO</a:t>
            </a:r>
            <a:br>
              <a:rPr lang="en-US" altLang="zh-TW" sz="7300" kern="0" dirty="0" smtClean="0">
                <a:solidFill>
                  <a:srgbClr val="EEECE1"/>
                </a:solidFill>
                <a:ea typeface="華康儷中黑" pitchFamily="49" charset="-120"/>
              </a:rPr>
            </a:br>
            <a:endParaRPr lang="en-US" altLang="zh-TW" kern="0" dirty="0" smtClean="0">
              <a:solidFill>
                <a:srgbClr val="EEECE1"/>
              </a:solidFill>
              <a:ea typeface="華康儷中黑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428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HK" sz="3200" dirty="0" smtClean="0">
                <a:ea typeface="華康儷中黑" pitchFamily="49" charset="-120"/>
              </a:rPr>
              <a:t>UFO </a:t>
            </a:r>
            <a:r>
              <a:rPr lang="zh-TW" altLang="en-US" sz="3200" dirty="0" smtClean="0">
                <a:ea typeface="華康儷中黑" pitchFamily="49" charset="-120"/>
              </a:rPr>
              <a:t>團隊成效 </a:t>
            </a:r>
            <a:r>
              <a:rPr lang="en-US" altLang="zh-TW" sz="3200" dirty="0" smtClean="0">
                <a:ea typeface="華康儷中黑" pitchFamily="49" charset="-120"/>
              </a:rPr>
              <a:t/>
            </a:r>
            <a:br>
              <a:rPr lang="en-US" altLang="zh-TW" sz="3200" dirty="0" smtClean="0">
                <a:ea typeface="華康儷中黑" pitchFamily="49" charset="-120"/>
              </a:rPr>
            </a:br>
            <a:r>
              <a:rPr lang="en-US" altLang="zh-TW" sz="3200" dirty="0" smtClean="0">
                <a:ea typeface="華康儷中黑" pitchFamily="49" charset="-120"/>
              </a:rPr>
              <a:t>Team UFO Performance</a:t>
            </a:r>
            <a:endParaRPr lang="zh-HK" altLang="en-US" sz="3200" dirty="0">
              <a:latin typeface="+mn-lt"/>
              <a:ea typeface="華康儷中黑" pitchFamily="49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592118"/>
              </p:ext>
            </p:extLst>
          </p:nvPr>
        </p:nvGraphicFramePr>
        <p:xfrm>
          <a:off x="1907704" y="1484784"/>
          <a:ext cx="5410944" cy="4755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1009"/>
                <a:gridCol w="1731743"/>
                <a:gridCol w="1728192"/>
              </a:tblGrid>
              <a:tr h="1036712">
                <a:tc>
                  <a:txBody>
                    <a:bodyPr/>
                    <a:lstStyle/>
                    <a:p>
                      <a:pPr algn="ctr"/>
                      <a:endParaRPr lang="zh-TW" altLang="en-US" sz="2000" b="0" dirty="0">
                        <a:latin typeface="+mn-lt"/>
                        <a:ea typeface="華康儷中黑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dirty="0" smtClean="0">
                          <a:latin typeface="+mn-lt"/>
                          <a:ea typeface="華康儷中黑" pitchFamily="49" charset="-120"/>
                        </a:rPr>
                        <a:t>UFO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000" b="0" dirty="0" smtClean="0">
                          <a:latin typeface="+mn-lt"/>
                          <a:ea typeface="華康儷中黑" pitchFamily="49" charset="-120"/>
                        </a:rPr>
                        <a:t>合格人數</a:t>
                      </a:r>
                      <a:endParaRPr lang="en-US" altLang="zh-TW" sz="2000" b="0" dirty="0" smtClean="0">
                        <a:latin typeface="+mn-lt"/>
                        <a:ea typeface="華康儷中黑" pitchFamily="49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dirty="0" smtClean="0">
                          <a:latin typeface="+mn-lt"/>
                          <a:ea typeface="華康儷中黑" pitchFamily="49" charset="-120"/>
                        </a:rPr>
                        <a:t>UFO Qualifiers</a:t>
                      </a:r>
                      <a:endParaRPr lang="zh-TW" altLang="en-US" sz="2000" b="0" dirty="0">
                        <a:latin typeface="+mn-lt"/>
                        <a:ea typeface="華康儷中黑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000" b="0" dirty="0" smtClean="0">
                          <a:solidFill>
                            <a:schemeClr val="bg1"/>
                          </a:solidFill>
                          <a:latin typeface="+mn-lt"/>
                          <a:ea typeface="華康儷中黑" pitchFamily="49" charset="-120"/>
                        </a:rPr>
                        <a:t>總招募人數</a:t>
                      </a:r>
                      <a:endParaRPr lang="en-US" altLang="zh-TW" sz="2000" b="0" dirty="0" smtClean="0">
                        <a:solidFill>
                          <a:schemeClr val="bg1"/>
                        </a:solidFill>
                        <a:latin typeface="+mn-lt"/>
                        <a:ea typeface="華康儷中黑" pitchFamily="49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dirty="0" smtClean="0">
                          <a:solidFill>
                            <a:schemeClr val="bg1"/>
                          </a:solidFill>
                          <a:latin typeface="+mn-lt"/>
                          <a:ea typeface="華康儷中黑" pitchFamily="49" charset="-120"/>
                        </a:rPr>
                        <a:t>Total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dirty="0" smtClean="0">
                          <a:solidFill>
                            <a:schemeClr val="bg1"/>
                          </a:solidFill>
                          <a:latin typeface="+mn-lt"/>
                          <a:ea typeface="華康儷中黑" pitchFamily="49" charset="-120"/>
                        </a:rPr>
                        <a:t>Recruitment</a:t>
                      </a:r>
                      <a:endParaRPr lang="zh-TW" altLang="en-US" sz="2000" b="0" dirty="0">
                        <a:latin typeface="+mn-lt"/>
                        <a:ea typeface="華康儷中黑" pitchFamily="49" charset="-120"/>
                      </a:endParaRPr>
                    </a:p>
                  </a:txBody>
                  <a:tcPr/>
                </a:tc>
              </a:tr>
              <a:tr h="9795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dirty="0" smtClean="0">
                        <a:latin typeface="+mn-lt"/>
                        <a:ea typeface="華康儷中黑" pitchFamily="49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+mn-lt"/>
                          <a:ea typeface="華康儷中黑" pitchFamily="49" charset="-120"/>
                        </a:rPr>
                        <a:t>第二季</a:t>
                      </a:r>
                      <a:endParaRPr lang="en-US" altLang="zh-TW" sz="2000" dirty="0" smtClean="0">
                        <a:latin typeface="+mn-lt"/>
                        <a:ea typeface="華康儷中黑" pitchFamily="49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+mn-lt"/>
                          <a:ea typeface="華康儷中黑" pitchFamily="49" charset="-120"/>
                        </a:rPr>
                        <a:t>Q2</a:t>
                      </a:r>
                      <a:endParaRPr lang="zh-TW" altLang="en-US" sz="2000" dirty="0" smtClean="0">
                        <a:latin typeface="+mn-lt"/>
                        <a:ea typeface="華康儷中黑" pitchFamily="49" charset="-120"/>
                      </a:endParaRPr>
                    </a:p>
                    <a:p>
                      <a:pPr algn="ctr"/>
                      <a:endParaRPr lang="zh-TW" altLang="en-US" sz="1800" dirty="0">
                        <a:latin typeface="+mn-lt"/>
                        <a:ea typeface="華康儷中黑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TW" sz="3200" dirty="0" smtClean="0">
                          <a:latin typeface="+mn-lt"/>
                          <a:ea typeface="華康儷中黑" pitchFamily="49" charset="-120"/>
                        </a:rPr>
                        <a:t>8</a:t>
                      </a:r>
                      <a:endParaRPr lang="zh-TW" altLang="en-US" sz="3200" dirty="0">
                        <a:latin typeface="+mn-lt"/>
                        <a:ea typeface="華康儷中黑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TW" sz="3200" dirty="0" smtClean="0">
                          <a:latin typeface="+mn-lt"/>
                          <a:ea typeface="華康儷中黑" pitchFamily="49" charset="-120"/>
                        </a:rPr>
                        <a:t>17</a:t>
                      </a:r>
                      <a:endParaRPr lang="zh-TW" altLang="en-US" sz="3200" dirty="0">
                        <a:latin typeface="+mn-lt"/>
                        <a:ea typeface="華康儷中黑" pitchFamily="49" charset="-120"/>
                      </a:endParaRPr>
                    </a:p>
                  </a:txBody>
                  <a:tcPr/>
                </a:tc>
              </a:tr>
              <a:tr h="8456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dirty="0" smtClean="0">
                        <a:latin typeface="+mn-lt"/>
                        <a:ea typeface="華康儷中黑" pitchFamily="49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+mn-lt"/>
                          <a:ea typeface="華康儷中黑" pitchFamily="49" charset="-120"/>
                        </a:rPr>
                        <a:t>第三季</a:t>
                      </a:r>
                      <a:endParaRPr lang="en-US" altLang="zh-TW" sz="2000" dirty="0" smtClean="0">
                        <a:latin typeface="+mn-lt"/>
                        <a:ea typeface="華康儷中黑" pitchFamily="49" charset="-120"/>
                      </a:endParaRPr>
                    </a:p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華康儷中黑" pitchFamily="49" charset="-120"/>
                        </a:rPr>
                        <a:t>Q3</a:t>
                      </a:r>
                    </a:p>
                    <a:p>
                      <a:pPr algn="ctr"/>
                      <a:endParaRPr lang="zh-TW" altLang="en-US" sz="1800" dirty="0">
                        <a:latin typeface="+mn-lt"/>
                        <a:ea typeface="華康儷中黑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TW" sz="3200" dirty="0" smtClean="0">
                          <a:latin typeface="+mn-lt"/>
                          <a:ea typeface="華康儷中黑" pitchFamily="49" charset="-120"/>
                        </a:rPr>
                        <a:t>5</a:t>
                      </a:r>
                      <a:endParaRPr lang="zh-TW" altLang="en-US" sz="3200" dirty="0">
                        <a:latin typeface="+mn-lt"/>
                        <a:ea typeface="華康儷中黑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TW" sz="3200" dirty="0" smtClean="0">
                          <a:latin typeface="+mn-lt"/>
                          <a:ea typeface="華康儷中黑" pitchFamily="49" charset="-120"/>
                        </a:rPr>
                        <a:t>22</a:t>
                      </a:r>
                      <a:endParaRPr lang="zh-TW" altLang="en-US" sz="3200" dirty="0">
                        <a:latin typeface="+mn-lt"/>
                        <a:ea typeface="華康儷中黑" pitchFamily="49" charset="-120"/>
                      </a:endParaRPr>
                    </a:p>
                  </a:txBody>
                  <a:tcPr/>
                </a:tc>
              </a:tr>
              <a:tr h="12132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dirty="0" smtClean="0">
                        <a:latin typeface="+mn-lt"/>
                        <a:ea typeface="華康儷中黑" pitchFamily="49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+mn-lt"/>
                          <a:ea typeface="華康儷中黑" pitchFamily="49" charset="-120"/>
                        </a:rPr>
                        <a:t>第四季</a:t>
                      </a:r>
                      <a:endParaRPr lang="en-US" altLang="zh-TW" sz="2000" dirty="0" smtClean="0">
                        <a:latin typeface="+mn-lt"/>
                        <a:ea typeface="華康儷中黑" pitchFamily="49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aseline="0" dirty="0" smtClean="0">
                          <a:latin typeface="+mn-lt"/>
                          <a:ea typeface="華康儷中黑" pitchFamily="49" charset="-120"/>
                        </a:rPr>
                        <a:t> Q4 </a:t>
                      </a:r>
                      <a:r>
                        <a:rPr lang="en-US" altLang="zh-TW" sz="1800" dirty="0" smtClean="0">
                          <a:latin typeface="+mn-lt"/>
                          <a:ea typeface="華康儷中黑" pitchFamily="49" charset="-120"/>
                        </a:rPr>
                        <a:t>Target</a:t>
                      </a:r>
                      <a:endParaRPr lang="zh-TW" altLang="en-US" sz="1800" dirty="0" smtClean="0">
                        <a:latin typeface="+mn-lt"/>
                        <a:ea typeface="華康儷中黑" pitchFamily="49" charset="-120"/>
                      </a:endParaRPr>
                    </a:p>
                    <a:p>
                      <a:pPr algn="ctr"/>
                      <a:endParaRPr lang="zh-TW" altLang="en-US" sz="1800" dirty="0">
                        <a:latin typeface="+mn-lt"/>
                        <a:ea typeface="華康儷中黑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TW" sz="3200" dirty="0" smtClean="0">
                          <a:latin typeface="+mn-lt"/>
                          <a:ea typeface="華康儷中黑" pitchFamily="49" charset="-120"/>
                        </a:rPr>
                        <a:t>12</a:t>
                      </a:r>
                      <a:endParaRPr lang="zh-TW" altLang="en-US" sz="3200" dirty="0">
                        <a:latin typeface="+mn-lt"/>
                        <a:ea typeface="華康儷中黑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TW" sz="3200" dirty="0" smtClean="0">
                          <a:latin typeface="+mn-lt"/>
                          <a:ea typeface="華康儷中黑" pitchFamily="49" charset="-120"/>
                        </a:rPr>
                        <a:t>35</a:t>
                      </a:r>
                      <a:endParaRPr lang="zh-TW" altLang="en-US" sz="3200" dirty="0">
                        <a:latin typeface="+mn-lt"/>
                        <a:ea typeface="華康儷中黑" pitchFamily="49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072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28600"/>
            <a:ext cx="9434264" cy="1143000"/>
          </a:xfrm>
        </p:spPr>
        <p:txBody>
          <a:bodyPr>
            <a:noAutofit/>
          </a:bodyPr>
          <a:lstStyle/>
          <a:p>
            <a:r>
              <a:rPr lang="zh-HK" altLang="en-US" dirty="0" smtClean="0">
                <a:latin typeface="華康儷中黑" pitchFamily="49" charset="-120"/>
                <a:ea typeface="華康儷中黑" pitchFamily="49" charset="-120"/>
              </a:rPr>
              <a:t>檢</a:t>
            </a:r>
            <a:r>
              <a:rPr lang="zh-TW" altLang="en-US" dirty="0" smtClean="0">
                <a:latin typeface="華康儷中黑" pitchFamily="49" charset="-120"/>
                <a:ea typeface="華康儷中黑" pitchFamily="49" charset="-120"/>
              </a:rPr>
              <a:t>視</a:t>
            </a:r>
            <a:r>
              <a:rPr lang="en-US" altLang="zh-HK" dirty="0" smtClean="0">
                <a:latin typeface="華康儷中黑" pitchFamily="49" charset="-120"/>
                <a:ea typeface="華康儷中黑" pitchFamily="49" charset="-120"/>
              </a:rPr>
              <a:t>,</a:t>
            </a:r>
            <a:r>
              <a:rPr lang="zh-HK" altLang="en-US" dirty="0" smtClean="0">
                <a:latin typeface="華康儷中黑" pitchFamily="49" charset="-120"/>
                <a:ea typeface="華康儷中黑" pitchFamily="49" charset="-120"/>
              </a:rPr>
              <a:t>調整</a:t>
            </a:r>
            <a:r>
              <a:rPr lang="en-US" altLang="zh-HK" dirty="0" smtClean="0">
                <a:latin typeface="華康儷中黑" pitchFamily="49" charset="-120"/>
                <a:ea typeface="華康儷中黑" pitchFamily="49" charset="-120"/>
              </a:rPr>
              <a:t>,</a:t>
            </a:r>
            <a:r>
              <a:rPr lang="zh-HK" altLang="en-US" dirty="0">
                <a:latin typeface="華康儷中黑" pitchFamily="49" charset="-120"/>
                <a:ea typeface="華康儷中黑" pitchFamily="49" charset="-120"/>
              </a:rPr>
              <a:t>修</a:t>
            </a:r>
            <a:r>
              <a:rPr lang="zh-HK" altLang="en-US" dirty="0" smtClean="0">
                <a:latin typeface="華康儷中黑" pitchFamily="49" charset="-120"/>
                <a:ea typeface="華康儷中黑" pitchFamily="49" charset="-120"/>
              </a:rPr>
              <a:t>正</a:t>
            </a:r>
            <a:r>
              <a:rPr lang="en-US" altLang="zh-HK" b="1" dirty="0">
                <a:latin typeface="華康儷中黑" pitchFamily="49" charset="-120"/>
                <a:ea typeface="華康儷中黑" pitchFamily="49" charset="-120"/>
              </a:rPr>
              <a:t/>
            </a:r>
            <a:br>
              <a:rPr lang="en-US" altLang="zh-HK" b="1" dirty="0">
                <a:latin typeface="華康儷中黑" pitchFamily="49" charset="-120"/>
                <a:ea typeface="華康儷中黑" pitchFamily="49" charset="-120"/>
              </a:rPr>
            </a:br>
            <a:r>
              <a:rPr lang="en-US" altLang="zh-TW" b="1" dirty="0" smtClean="0">
                <a:latin typeface="+mn-lt"/>
                <a:ea typeface="華康儷中黑" pitchFamily="49" charset="-120"/>
              </a:rPr>
              <a:t>Review</a:t>
            </a:r>
            <a:r>
              <a:rPr lang="en-US" altLang="zh-HK" b="1" dirty="0" smtClean="0">
                <a:latin typeface="+mn-lt"/>
                <a:ea typeface="華康儷中黑" pitchFamily="49" charset="-120"/>
              </a:rPr>
              <a:t>, </a:t>
            </a:r>
            <a:r>
              <a:rPr lang="en-US" altLang="zh-HK" b="1" dirty="0">
                <a:latin typeface="+mn-lt"/>
                <a:ea typeface="華康儷中黑" pitchFamily="49" charset="-120"/>
              </a:rPr>
              <a:t>adjustment, modification</a:t>
            </a:r>
            <a:r>
              <a:rPr lang="en-US" altLang="zh-TW" b="1" dirty="0" smtClean="0">
                <a:latin typeface="+mn-lt"/>
                <a:ea typeface="華康儷中黑" pitchFamily="49" charset="-120"/>
              </a:rPr>
              <a:t/>
            </a:r>
            <a:br>
              <a:rPr lang="en-US" altLang="zh-TW" b="1" dirty="0" smtClean="0">
                <a:latin typeface="+mn-lt"/>
                <a:ea typeface="華康儷中黑" pitchFamily="49" charset="-120"/>
              </a:rPr>
            </a:br>
            <a:r>
              <a:rPr lang="en-US" altLang="zh-TW" b="1" dirty="0" smtClean="0">
                <a:latin typeface="華康儷中黑" pitchFamily="49" charset="-120"/>
                <a:ea typeface="華康儷中黑" pitchFamily="49" charset="-120"/>
              </a:rPr>
              <a:t/>
            </a:r>
            <a:br>
              <a:rPr lang="en-US" altLang="zh-TW" b="1" dirty="0" smtClean="0">
                <a:latin typeface="華康儷中黑" pitchFamily="49" charset="-120"/>
                <a:ea typeface="華康儷中黑" pitchFamily="49" charset="-120"/>
              </a:rPr>
            </a:br>
            <a:endParaRPr lang="zh-HK" altLang="en-US" b="1" dirty="0">
              <a:latin typeface="華康儷中黑" pitchFamily="49" charset="-120"/>
              <a:ea typeface="華康儷中黑" pitchFamily="49" charset="-12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6311">
            <a:off x="5256850" y="2054721"/>
            <a:ext cx="3441055" cy="404901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2286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50054"/>
            <a:ext cx="5760000" cy="377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sx="103000" sy="103000" algn="l" rotWithShape="0">
              <a:prstClr val="black">
                <a:alpha val="3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040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76200" y="152400"/>
            <a:ext cx="9353872" cy="1143000"/>
          </a:xfrm>
        </p:spPr>
        <p:txBody>
          <a:bodyPr>
            <a:noAutofit/>
          </a:bodyPr>
          <a:lstStyle/>
          <a:p>
            <a:r>
              <a:rPr lang="zh-HK" alt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小事</a:t>
            </a:r>
            <a:r>
              <a:rPr lang="zh-HK" altLang="en-US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成就</a:t>
            </a:r>
            <a:r>
              <a:rPr lang="zh-HK" alt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大事</a:t>
            </a:r>
            <a:r>
              <a:rPr lang="en-US" altLang="zh-HK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HK" altLang="en-US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沒有</a:t>
            </a:r>
            <a:r>
              <a:rPr lang="zh-HK" alt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奇蹟</a:t>
            </a:r>
            <a:r>
              <a:rPr lang="en-US" altLang="zh-HK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HK" altLang="en-US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只有累</a:t>
            </a:r>
            <a:r>
              <a:rPr lang="zh-HK" alt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積</a:t>
            </a:r>
            <a:r>
              <a:rPr lang="en-US" altLang="zh-HK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/>
            </a:r>
            <a:br>
              <a:rPr lang="en-US" altLang="zh-HK" dirty="0">
                <a:latin typeface="華康儷中黑" panose="020B0509000000000000" pitchFamily="49" charset="-120"/>
                <a:ea typeface="華康儷中黑" panose="020B0509000000000000" pitchFamily="49" charset="-120"/>
              </a:rPr>
            </a:br>
            <a:r>
              <a:rPr lang="en-US" altLang="zh-HK" sz="3000" dirty="0" smtClean="0">
                <a:latin typeface="+mn-lt"/>
                <a:ea typeface="華康儷中黑" panose="020B0509000000000000" pitchFamily="49" charset="-120"/>
              </a:rPr>
              <a:t>Trivial Accomplish Great Things, Nothing </a:t>
            </a:r>
            <a:r>
              <a:rPr lang="en-US" altLang="zh-HK" sz="3000" dirty="0">
                <a:latin typeface="+mn-lt"/>
                <a:ea typeface="華康儷中黑" panose="020B0509000000000000" pitchFamily="49" charset="-120"/>
              </a:rPr>
              <a:t>but A</a:t>
            </a:r>
            <a:r>
              <a:rPr lang="en-US" altLang="zh-HK" sz="3000" dirty="0" smtClean="0">
                <a:latin typeface="+mn-lt"/>
                <a:ea typeface="華康儷中黑" panose="020B0509000000000000" pitchFamily="49" charset="-120"/>
              </a:rPr>
              <a:t>ccumulation</a:t>
            </a:r>
            <a:endParaRPr lang="zh-HK" altLang="en-US" sz="3000" dirty="0">
              <a:latin typeface="+mn-lt"/>
              <a:ea typeface="華康儷中黑" panose="020B05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295400"/>
            <a:ext cx="8229600" cy="4525963"/>
          </a:xfrm>
        </p:spPr>
        <p:txBody>
          <a:bodyPr/>
          <a:lstStyle/>
          <a:p>
            <a:r>
              <a:rPr lang="zh-TW" alt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每日每週每月做該做的事</a:t>
            </a:r>
            <a:endParaRPr lang="en-US" altLang="zh-TW" dirty="0" smtClean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r>
              <a:rPr lang="en-US" altLang="zh-HK" dirty="0" smtClean="0">
                <a:ea typeface="華康儷中黑" panose="020B0509000000000000" pitchFamily="49" charset="-120"/>
              </a:rPr>
              <a:t>Complete the tasks daily, weekly, monthly</a:t>
            </a:r>
            <a:endParaRPr lang="zh-HK" altLang="en-US" dirty="0">
              <a:ea typeface="華康儷中黑" panose="020B0509000000000000" pitchFamily="49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854449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74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altLang="zh-HK" b="1" dirty="0" smtClean="0"/>
              <a:t>UFO</a:t>
            </a:r>
            <a:r>
              <a:rPr lang="zh-HK" alt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成功</a:t>
            </a:r>
            <a:r>
              <a:rPr lang="zh-HK" altLang="en-US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心</a:t>
            </a:r>
            <a:r>
              <a:rPr lang="zh-HK" alt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得</a:t>
            </a:r>
            <a:r>
              <a:rPr lang="en-US" altLang="zh-HK" b="1" dirty="0" smtClean="0"/>
              <a:t/>
            </a:r>
            <a:br>
              <a:rPr lang="en-US" altLang="zh-HK" b="1" dirty="0" smtClean="0"/>
            </a:br>
            <a:r>
              <a:rPr lang="en-US" altLang="zh-HK" sz="3600" b="1" dirty="0" smtClean="0"/>
              <a:t>UFO </a:t>
            </a:r>
            <a:r>
              <a:rPr lang="en-US" sz="3600" dirty="0"/>
              <a:t>Successful T</a:t>
            </a:r>
            <a:r>
              <a:rPr lang="en-US" sz="3600" dirty="0" smtClean="0"/>
              <a:t>ips</a:t>
            </a:r>
            <a:endParaRPr lang="zh-HK" altLang="en-US" sz="3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8600" y="1340024"/>
            <a:ext cx="4572000" cy="5213176"/>
          </a:xfrm>
        </p:spPr>
        <p:txBody>
          <a:bodyPr>
            <a:noAutofit/>
          </a:bodyPr>
          <a:lstStyle/>
          <a:p>
            <a:r>
              <a:rPr lang="zh-HK" altLang="en-US" sz="28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目標導向</a:t>
            </a:r>
            <a:endParaRPr lang="en-US" altLang="zh-HK" sz="2800" dirty="0" smtClean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r>
              <a:rPr lang="zh-HK" altLang="en-US" sz="28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列</a:t>
            </a:r>
            <a:r>
              <a:rPr lang="zh-HK" altLang="en-US" sz="28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名單 </a:t>
            </a:r>
            <a:endParaRPr lang="en-US" altLang="zh-HK" sz="2800" dirty="0" smtClean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r>
              <a:rPr lang="zh-HK" altLang="en-US" sz="28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企業家</a:t>
            </a:r>
            <a:r>
              <a:rPr lang="zh-HK" altLang="en-US" sz="28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態度 </a:t>
            </a:r>
            <a:r>
              <a:rPr lang="en-US" altLang="zh-HK" sz="28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V</a:t>
            </a:r>
            <a:r>
              <a:rPr lang="en-US" altLang="zh-TW" sz="28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S</a:t>
            </a:r>
            <a:r>
              <a:rPr lang="en-US" altLang="zh-HK" sz="28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 </a:t>
            </a:r>
            <a:r>
              <a:rPr lang="zh-HK" altLang="en-US" sz="28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打工</a:t>
            </a:r>
            <a:endParaRPr lang="en-US" altLang="zh-HK" sz="2800" dirty="0" smtClean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r>
              <a:rPr lang="zh-HK" altLang="en-US" sz="28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持續行動 </a:t>
            </a:r>
            <a:r>
              <a:rPr lang="en-US" altLang="zh-HK" sz="28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V</a:t>
            </a:r>
            <a:r>
              <a:rPr lang="en-US" altLang="zh-TW" sz="28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S</a:t>
            </a:r>
            <a:r>
              <a:rPr lang="en-US" altLang="zh-HK" sz="28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 </a:t>
            </a:r>
            <a:r>
              <a:rPr lang="zh-HK" altLang="en-US" sz="28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活動</a:t>
            </a:r>
            <a:endParaRPr lang="en-US" altLang="zh-HK" sz="2800" dirty="0" smtClean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r>
              <a:rPr lang="zh-HK" altLang="en-US" sz="28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讚美</a:t>
            </a:r>
            <a:r>
              <a:rPr lang="en-US" altLang="zh-HK" sz="28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HK" altLang="en-US" sz="28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鼓勵</a:t>
            </a:r>
            <a:r>
              <a:rPr lang="en-US" altLang="zh-HK" sz="28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, </a:t>
            </a:r>
            <a:r>
              <a:rPr lang="zh-HK" altLang="en-US" sz="28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感恩 </a:t>
            </a:r>
            <a:endParaRPr lang="en-US" altLang="zh-HK" sz="2800" dirty="0" smtClean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r>
              <a:rPr lang="zh-HK" altLang="en-US" sz="28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以身作則 </a:t>
            </a:r>
            <a:endParaRPr lang="en-US" altLang="zh-HK" sz="2800" dirty="0" smtClean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r>
              <a:rPr lang="zh-HK" altLang="en-US" sz="28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團隊</a:t>
            </a:r>
            <a:r>
              <a:rPr lang="en-US" altLang="zh-HK" sz="2800" b="1" dirty="0" smtClean="0"/>
              <a:t>UFO </a:t>
            </a:r>
            <a:endParaRPr lang="en-US" altLang="zh-TW" sz="2800" b="1" dirty="0" smtClean="0"/>
          </a:p>
          <a:p>
            <a:r>
              <a:rPr lang="zh-HK" altLang="en-US" sz="28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解決問題</a:t>
            </a:r>
            <a:endParaRPr lang="en-US" altLang="zh-HK" sz="28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endParaRPr lang="en-US" altLang="zh-TW" sz="2800" b="1" dirty="0" smtClean="0">
              <a:solidFill>
                <a:schemeClr val="bg1"/>
              </a:solidFill>
            </a:endParaRPr>
          </a:p>
          <a:p>
            <a:endParaRPr lang="zh-HK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1219200"/>
            <a:ext cx="39624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prstClr val="white"/>
                </a:solidFill>
              </a:rPr>
              <a:t>Goal orientation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prstClr val="white"/>
                </a:solidFill>
              </a:rPr>
              <a:t>Make a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prstClr val="white"/>
                </a:solidFill>
              </a:rPr>
              <a:t>Entrepreneur vs employee attitude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prstClr val="white"/>
                </a:solidFill>
              </a:rPr>
              <a:t>Continuous actions vs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prstClr val="white"/>
                </a:solidFill>
              </a:rPr>
              <a:t>Praise, encouragement, gratitude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300" dirty="0">
                <a:solidFill>
                  <a:prstClr val="white"/>
                </a:solidFill>
              </a:rPr>
              <a:t>With more </a:t>
            </a:r>
            <a:r>
              <a:rPr lang="en-US" sz="2300" dirty="0">
                <a:solidFill>
                  <a:prstClr val="white"/>
                </a:solidFill>
              </a:rPr>
              <a:t>solved problems comes larger residual 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prstClr val="white"/>
                </a:solidFill>
              </a:rPr>
              <a:t>Make yourself as an 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prstClr val="white"/>
                </a:solidFill>
              </a:rPr>
              <a:t>Team UFO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FFFF00"/>
                </a:solidFill>
              </a:rPr>
              <a:t>problem solving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52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HK" altLang="en-US" dirty="0" smtClean="0">
                <a:solidFill>
                  <a:srgbClr val="FFFF00"/>
                </a:solidFill>
                <a:latin typeface="Heiti SC Light"/>
                <a:ea typeface="Heiti SC Light"/>
                <a:cs typeface="Heiti SC Light"/>
              </a:rPr>
              <a:t>解決問題的態度</a:t>
            </a:r>
            <a:r>
              <a:rPr lang="en-US" altLang="zh-HK" dirty="0" smtClean="0">
                <a:solidFill>
                  <a:srgbClr val="FFFF00"/>
                </a:solidFill>
                <a:latin typeface="Heiti SC Light"/>
                <a:ea typeface="Heiti SC Light"/>
                <a:cs typeface="Heiti SC Light"/>
              </a:rPr>
              <a:t/>
            </a:r>
            <a:br>
              <a:rPr lang="en-US" altLang="zh-HK" dirty="0" smtClean="0">
                <a:solidFill>
                  <a:srgbClr val="FFFF00"/>
                </a:solidFill>
                <a:latin typeface="Heiti SC Light"/>
                <a:ea typeface="Heiti SC Light"/>
                <a:cs typeface="Heiti SC Light"/>
              </a:rPr>
            </a:br>
            <a:r>
              <a:rPr lang="en-US" altLang="zh-HK" dirty="0" smtClean="0">
                <a:solidFill>
                  <a:srgbClr val="FFFF00"/>
                </a:solidFill>
                <a:ea typeface="Heiti SC Light"/>
                <a:cs typeface="Heiti SC Light"/>
              </a:rPr>
              <a:t>Attitude of </a:t>
            </a:r>
            <a:r>
              <a:rPr lang="en-US" altLang="zh-HK" dirty="0" smtClean="0">
                <a:solidFill>
                  <a:srgbClr val="FFFF00"/>
                </a:solidFill>
                <a:latin typeface="+mn-lt"/>
                <a:ea typeface="Heiti SC Light"/>
                <a:cs typeface="Heiti SC Light"/>
              </a:rPr>
              <a:t>Problem-solving</a:t>
            </a:r>
            <a:endParaRPr lang="zh-HK" altLang="en-US" dirty="0">
              <a:latin typeface="+mn-lt"/>
              <a:ea typeface="Heiti SC Light"/>
              <a:cs typeface="Heiti SC Ligh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" y="1341437"/>
            <a:ext cx="9601200" cy="4525963"/>
          </a:xfrm>
        </p:spPr>
        <p:txBody>
          <a:bodyPr>
            <a:normAutofit fontScale="55000" lnSpcReduction="20000"/>
          </a:bodyPr>
          <a:lstStyle/>
          <a:p>
            <a:r>
              <a:rPr lang="zh-HK" altLang="en-US" sz="3900" dirty="0" smtClean="0">
                <a:latin typeface="Heiti SC Light"/>
                <a:ea typeface="Heiti SC Light"/>
                <a:cs typeface="Heiti SC Light"/>
              </a:rPr>
              <a:t>老闆請</a:t>
            </a:r>
            <a:r>
              <a:rPr lang="zh-CN" altLang="en-US" sz="3900" dirty="0" smtClean="0">
                <a:latin typeface="Heiti SC Light"/>
                <a:ea typeface="Heiti SC Light"/>
                <a:cs typeface="Heiti SC Light"/>
              </a:rPr>
              <a:t>你</a:t>
            </a:r>
            <a:r>
              <a:rPr lang="zh-TW" altLang="en-US" sz="3900" dirty="0" smtClean="0">
                <a:latin typeface="Heiti SC Light"/>
                <a:ea typeface="Heiti SC Light"/>
                <a:cs typeface="Heiti SC Light"/>
              </a:rPr>
              <a:t>來</a:t>
            </a:r>
            <a:r>
              <a:rPr lang="zh-CN" altLang="en-US" sz="3900" dirty="0" smtClean="0">
                <a:latin typeface="Heiti SC Light"/>
                <a:ea typeface="Heiti SC Light"/>
                <a:cs typeface="Heiti SC Light"/>
              </a:rPr>
              <a:t>是解決問題而不是制造問題；</a:t>
            </a:r>
          </a:p>
          <a:p>
            <a:r>
              <a:rPr lang="zh-CN" altLang="en-US" sz="3900" dirty="0" smtClean="0">
                <a:latin typeface="Heiti SC Light"/>
                <a:ea typeface="Heiti SC Light"/>
                <a:cs typeface="Heiti SC Light"/>
              </a:rPr>
              <a:t>如果你不能發現問題或解决不了</a:t>
            </a:r>
            <a:r>
              <a:rPr lang="zh-CN" altLang="en-US" sz="3900" dirty="0">
                <a:latin typeface="Heiti SC Light"/>
                <a:ea typeface="Heiti SC Light"/>
                <a:cs typeface="Heiti SC Light"/>
              </a:rPr>
              <a:t>問題</a:t>
            </a:r>
            <a:r>
              <a:rPr lang="zh-CN" altLang="en-US" sz="3900" dirty="0" smtClean="0">
                <a:latin typeface="Heiti SC Light"/>
                <a:ea typeface="Heiti SC Light"/>
                <a:cs typeface="Heiti SC Light"/>
              </a:rPr>
              <a:t>，</a:t>
            </a:r>
            <a:endParaRPr lang="en-US" altLang="zh-CN" sz="3900" dirty="0" smtClean="0">
              <a:latin typeface="Heiti SC Light"/>
              <a:ea typeface="Heiti SC Light"/>
              <a:cs typeface="Heiti SC Light"/>
            </a:endParaRPr>
          </a:p>
          <a:p>
            <a:pPr marL="0" indent="0">
              <a:buNone/>
            </a:pPr>
            <a:r>
              <a:rPr lang="en-US" altLang="zh-CN" sz="3900" dirty="0">
                <a:latin typeface="Heiti SC Light"/>
                <a:ea typeface="Heiti SC Light"/>
                <a:cs typeface="Heiti SC Light"/>
              </a:rPr>
              <a:t> </a:t>
            </a:r>
            <a:r>
              <a:rPr lang="en-US" altLang="zh-CN" sz="3900" dirty="0" smtClean="0">
                <a:latin typeface="Heiti SC Light"/>
                <a:ea typeface="Heiti SC Light"/>
                <a:cs typeface="Heiti SC Light"/>
              </a:rPr>
              <a:t>    </a:t>
            </a:r>
            <a:r>
              <a:rPr lang="zh-CN" altLang="en-US" sz="3900" dirty="0" smtClean="0">
                <a:latin typeface="Heiti SC Light"/>
                <a:ea typeface="Heiti SC Light"/>
                <a:cs typeface="Heiti SC Light"/>
              </a:rPr>
              <a:t>你本人就是一</a:t>
            </a:r>
            <a:r>
              <a:rPr lang="zh-TW" altLang="en-US" sz="3900" dirty="0" smtClean="0">
                <a:latin typeface="Heiti SC Light"/>
                <a:ea typeface="Heiti SC Light"/>
                <a:cs typeface="Heiti SC Light"/>
              </a:rPr>
              <a:t>個</a:t>
            </a:r>
            <a:r>
              <a:rPr lang="zh-CN" altLang="en-US" sz="3900" dirty="0" smtClean="0">
                <a:latin typeface="Heiti SC Light"/>
                <a:ea typeface="Heiti SC Light"/>
                <a:cs typeface="Heiti SC Light"/>
              </a:rPr>
              <a:t>問題；</a:t>
            </a:r>
            <a:endParaRPr lang="zh-CN" altLang="en-US" sz="3900" b="1" dirty="0">
              <a:solidFill>
                <a:schemeClr val="bg1"/>
              </a:solidFill>
            </a:endParaRPr>
          </a:p>
          <a:p>
            <a:r>
              <a:rPr lang="zh-CN" altLang="en-US" sz="3900" dirty="0">
                <a:solidFill>
                  <a:srgbClr val="FFFFFF"/>
                </a:solidFill>
                <a:latin typeface="Heiti SC Light"/>
                <a:ea typeface="Heiti SC Light"/>
                <a:cs typeface="Heiti SC Light"/>
              </a:rPr>
              <a:t>你能解决</a:t>
            </a:r>
            <a:r>
              <a:rPr lang="zh-CN" altLang="en-US" sz="3900" dirty="0">
                <a:solidFill>
                  <a:srgbClr val="FCF600"/>
                </a:solidFill>
                <a:latin typeface="Heiti SC Light"/>
                <a:ea typeface="Heiti SC Light"/>
                <a:cs typeface="Heiti SC Light"/>
              </a:rPr>
              <a:t>多大</a:t>
            </a:r>
            <a:r>
              <a:rPr lang="zh-CN" altLang="en-US" sz="3900" dirty="0" smtClean="0">
                <a:solidFill>
                  <a:srgbClr val="FFFFFF"/>
                </a:solidFill>
                <a:latin typeface="Heiti SC Light"/>
                <a:ea typeface="Heiti SC Light"/>
                <a:cs typeface="Heiti SC Light"/>
              </a:rPr>
              <a:t>的</a:t>
            </a:r>
            <a:r>
              <a:rPr lang="zh-CN" altLang="en-US" sz="3900" dirty="0">
                <a:solidFill>
                  <a:srgbClr val="FFFFFF"/>
                </a:solidFill>
                <a:latin typeface="Heiti SC Light"/>
                <a:ea typeface="Heiti SC Light"/>
                <a:cs typeface="Heiti SC Light"/>
              </a:rPr>
              <a:t>問題</a:t>
            </a:r>
            <a:r>
              <a:rPr lang="zh-CN" altLang="en-US" sz="3900" dirty="0" smtClean="0">
                <a:solidFill>
                  <a:srgbClr val="FFFFFF"/>
                </a:solidFill>
                <a:latin typeface="Heiti SC Light"/>
                <a:ea typeface="Heiti SC Light"/>
                <a:cs typeface="Heiti SC Light"/>
              </a:rPr>
              <a:t>，</a:t>
            </a:r>
            <a:r>
              <a:rPr lang="zh-CN" altLang="en-US" sz="3900" dirty="0">
                <a:solidFill>
                  <a:srgbClr val="FFFFFF"/>
                </a:solidFill>
                <a:latin typeface="Heiti SC Light"/>
                <a:ea typeface="Heiti SC Light"/>
                <a:cs typeface="Heiti SC Light"/>
              </a:rPr>
              <a:t>你就升多高的 </a:t>
            </a:r>
            <a:r>
              <a:rPr lang="zh-TW" altLang="en-US" sz="3900" dirty="0" smtClean="0">
                <a:solidFill>
                  <a:srgbClr val="FFFFFF"/>
                </a:solidFill>
                <a:latin typeface="Heiti SC Light"/>
                <a:ea typeface="Heiti SC Light"/>
                <a:cs typeface="Heiti SC Light"/>
              </a:rPr>
              <a:t>超連鎖店主級別</a:t>
            </a:r>
            <a:r>
              <a:rPr lang="zh-CN" altLang="en-US" sz="3900" dirty="0" smtClean="0">
                <a:solidFill>
                  <a:srgbClr val="FFFFFF"/>
                </a:solidFill>
                <a:latin typeface="Heiti SC Light"/>
                <a:ea typeface="Heiti SC Light"/>
                <a:cs typeface="Heiti SC Light"/>
              </a:rPr>
              <a:t>；</a:t>
            </a:r>
            <a:endParaRPr lang="zh-CN" altLang="en-US" sz="3900" dirty="0">
              <a:solidFill>
                <a:srgbClr val="FFFFFF"/>
              </a:solidFill>
              <a:latin typeface="Heiti SC Light"/>
              <a:ea typeface="Heiti SC Light"/>
              <a:cs typeface="Heiti SC Light"/>
            </a:endParaRPr>
          </a:p>
          <a:p>
            <a:r>
              <a:rPr lang="zh-CN" altLang="en-US" sz="3900" dirty="0">
                <a:solidFill>
                  <a:srgbClr val="FFFFFF"/>
                </a:solidFill>
                <a:latin typeface="Heiti SC Light"/>
                <a:ea typeface="Heiti SC Light"/>
                <a:cs typeface="Heiti SC Light"/>
              </a:rPr>
              <a:t>你能解决</a:t>
            </a:r>
            <a:r>
              <a:rPr lang="zh-CN" altLang="en-US" sz="3900" dirty="0" smtClean="0">
                <a:solidFill>
                  <a:srgbClr val="FCF600"/>
                </a:solidFill>
                <a:latin typeface="Heiti SC Light"/>
                <a:ea typeface="Heiti SC Light"/>
                <a:cs typeface="Heiti SC Light"/>
              </a:rPr>
              <a:t>多少</a:t>
            </a:r>
            <a:r>
              <a:rPr lang="zh-CN" altLang="en-US" sz="3900" dirty="0">
                <a:solidFill>
                  <a:srgbClr val="FFFFFF"/>
                </a:solidFill>
                <a:latin typeface="Heiti SC Light"/>
                <a:ea typeface="Heiti SC Light"/>
                <a:cs typeface="Heiti SC Light"/>
              </a:rPr>
              <a:t>問題</a:t>
            </a:r>
            <a:r>
              <a:rPr lang="zh-CN" altLang="en-US" sz="3900" dirty="0" smtClean="0">
                <a:solidFill>
                  <a:srgbClr val="FFFFFF"/>
                </a:solidFill>
                <a:latin typeface="Heiti SC Light"/>
                <a:ea typeface="Heiti SC Light"/>
                <a:cs typeface="Heiti SC Light"/>
              </a:rPr>
              <a:t>，</a:t>
            </a:r>
            <a:r>
              <a:rPr lang="zh-CN" altLang="en-US" sz="3900" dirty="0">
                <a:solidFill>
                  <a:srgbClr val="FFFFFF"/>
                </a:solidFill>
                <a:latin typeface="Heiti SC Light"/>
                <a:ea typeface="Heiti SC Light"/>
                <a:cs typeface="Heiti SC Light"/>
              </a:rPr>
              <a:t>你就能拿多少永續收入</a:t>
            </a:r>
            <a:r>
              <a:rPr lang="zh-CN" altLang="en-US" sz="3900" dirty="0" smtClean="0">
                <a:solidFill>
                  <a:srgbClr val="FFFFFF"/>
                </a:solidFill>
                <a:latin typeface="Heiti SC Light"/>
                <a:ea typeface="Heiti SC Light"/>
                <a:cs typeface="Heiti SC Light"/>
              </a:rPr>
              <a:t>。</a:t>
            </a:r>
            <a:endParaRPr lang="en-US" altLang="zh-CN" sz="3900" dirty="0" smtClean="0">
              <a:solidFill>
                <a:srgbClr val="FFFFFF"/>
              </a:solidFill>
              <a:latin typeface="Heiti SC Light"/>
              <a:ea typeface="Heiti SC Light"/>
              <a:cs typeface="Heiti SC Light"/>
            </a:endParaRPr>
          </a:p>
          <a:p>
            <a:endParaRPr lang="zh-CN" altLang="en-US" sz="3000" dirty="0">
              <a:solidFill>
                <a:srgbClr val="FFFFFF"/>
              </a:solidFill>
              <a:latin typeface="Heiti SC Light"/>
              <a:ea typeface="Heiti SC Light"/>
              <a:cs typeface="Heiti SC Light"/>
            </a:endParaRPr>
          </a:p>
          <a:p>
            <a:r>
              <a:rPr lang="en-US" altLang="zh-HK" sz="4300" dirty="0" smtClean="0"/>
              <a:t>You’re hired to solve problems, not create.</a:t>
            </a:r>
          </a:p>
          <a:p>
            <a:r>
              <a:rPr lang="en-US" altLang="zh-HK" sz="4300" dirty="0" smtClean="0"/>
              <a:t>If you could not find or solve problems, you are the problem.</a:t>
            </a:r>
          </a:p>
          <a:p>
            <a:r>
              <a:rPr lang="en-US" altLang="zh-HK" sz="4300" dirty="0" smtClean="0"/>
              <a:t>The </a:t>
            </a:r>
            <a:r>
              <a:rPr lang="en-US" altLang="zh-HK" sz="4300" dirty="0" smtClean="0">
                <a:solidFill>
                  <a:srgbClr val="FFFF00"/>
                </a:solidFill>
              </a:rPr>
              <a:t>biggest</a:t>
            </a:r>
            <a:r>
              <a:rPr lang="en-US" altLang="zh-HK" sz="4300" dirty="0" smtClean="0"/>
              <a:t> problem you solved,</a:t>
            </a:r>
          </a:p>
          <a:p>
            <a:pPr marL="0" indent="0">
              <a:buNone/>
            </a:pPr>
            <a:r>
              <a:rPr lang="en-US" altLang="zh-HK" sz="4300" dirty="0"/>
              <a:t> </a:t>
            </a:r>
            <a:r>
              <a:rPr lang="en-US" altLang="zh-HK" sz="4300" dirty="0" smtClean="0"/>
              <a:t>    the highest </a:t>
            </a:r>
            <a:r>
              <a:rPr lang="en-US" altLang="zh-HK" sz="4300" dirty="0" err="1" smtClean="0"/>
              <a:t>UnFranchise</a:t>
            </a:r>
            <a:r>
              <a:rPr lang="en-US" altLang="zh-HK" sz="4300" dirty="0" smtClean="0"/>
              <a:t> Level you are.</a:t>
            </a:r>
          </a:p>
          <a:p>
            <a:r>
              <a:rPr lang="en-US" altLang="zh-HK" sz="4300" dirty="0">
                <a:solidFill>
                  <a:srgbClr val="FFFF00"/>
                </a:solidFill>
              </a:rPr>
              <a:t>How much </a:t>
            </a:r>
            <a:r>
              <a:rPr lang="en-US" altLang="zh-HK" sz="4300" dirty="0"/>
              <a:t>can you solve the </a:t>
            </a:r>
            <a:r>
              <a:rPr lang="en-US" altLang="zh-HK" sz="4300" dirty="0" smtClean="0"/>
              <a:t>problems, </a:t>
            </a:r>
          </a:p>
          <a:p>
            <a:pPr marL="0" indent="0">
              <a:buNone/>
            </a:pPr>
            <a:r>
              <a:rPr lang="en-US" altLang="zh-HK" sz="4300" dirty="0"/>
              <a:t> </a:t>
            </a:r>
            <a:r>
              <a:rPr lang="en-US" altLang="zh-HK" sz="4300" dirty="0" smtClean="0"/>
              <a:t>    how much </a:t>
            </a:r>
            <a:r>
              <a:rPr lang="en-US" altLang="zh-HK" sz="4300" dirty="0"/>
              <a:t>residual </a:t>
            </a:r>
            <a:r>
              <a:rPr lang="en-US" altLang="zh-HK" sz="4300" dirty="0" smtClean="0"/>
              <a:t>income you earn. 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85731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r>
              <a:rPr lang="zh-HK" alt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好</a:t>
            </a:r>
            <a:r>
              <a:rPr lang="zh-HK" altLang="en-US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問</a:t>
            </a:r>
            <a:r>
              <a:rPr lang="zh-HK" alt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題</a:t>
            </a:r>
            <a:r>
              <a:rPr lang="zh-HK" altLang="en-US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建立好</a:t>
            </a:r>
            <a:r>
              <a:rPr lang="zh-HK" alt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關係</a:t>
            </a:r>
            <a:r>
              <a:rPr lang="en-US" altLang="zh-HK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/>
            </a:r>
            <a:br>
              <a:rPr lang="en-US" altLang="zh-HK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</a:br>
            <a:r>
              <a:rPr lang="en-US" altLang="zh-HK" sz="3600" dirty="0" smtClean="0">
                <a:latin typeface="+mn-lt"/>
                <a:ea typeface="華康儷中黑" panose="020B0509000000000000" pitchFamily="49" charset="-120"/>
              </a:rPr>
              <a:t>Power Questions Build </a:t>
            </a:r>
            <a:r>
              <a:rPr lang="en-US" altLang="zh-HK" sz="3600" dirty="0">
                <a:latin typeface="+mn-lt"/>
                <a:ea typeface="華康儷中黑" panose="020B0509000000000000" pitchFamily="49" charset="-120"/>
              </a:rPr>
              <a:t>R</a:t>
            </a:r>
            <a:r>
              <a:rPr lang="en-US" altLang="zh-HK" sz="3600" dirty="0" smtClean="0">
                <a:latin typeface="+mn-lt"/>
                <a:ea typeface="華康儷中黑" panose="020B0509000000000000" pitchFamily="49" charset="-120"/>
              </a:rPr>
              <a:t>elationships</a:t>
            </a:r>
            <a:r>
              <a:rPr lang="en-US" altLang="zh-HK" sz="3600" b="1" dirty="0">
                <a:latin typeface="+mn-lt"/>
              </a:rPr>
              <a:t/>
            </a:r>
            <a:br>
              <a:rPr lang="en-US" altLang="zh-HK" sz="3600" b="1" dirty="0">
                <a:latin typeface="+mn-lt"/>
              </a:rPr>
            </a:br>
            <a:endParaRPr lang="zh-HK" altLang="en-US" sz="3600" dirty="0">
              <a:latin typeface="+mn-lt"/>
            </a:endParaRPr>
          </a:p>
        </p:txBody>
      </p:sp>
      <p:pic>
        <p:nvPicPr>
          <p:cNvPr id="7170" name="Picture 2" descr="C:\Users\Kawae\Pictures\我的掃描\2014-10 (十月)\掃描0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350" y="1253319"/>
            <a:ext cx="3099450" cy="434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52400" y="1219200"/>
            <a:ext cx="4968552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HK" altLang="en-US" sz="28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問出對方真正想聽甚麼</a:t>
            </a:r>
            <a:r>
              <a:rPr lang="en-US" altLang="zh-TW" sz="28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﹖</a:t>
            </a:r>
            <a:endParaRPr lang="en-US" altLang="zh-HK" sz="2800" dirty="0">
              <a:solidFill>
                <a:prstClr val="white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HK" altLang="en-US" sz="28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幫你學會聆聽</a:t>
            </a:r>
            <a:endParaRPr lang="en-US" altLang="zh-HK" sz="2800" dirty="0">
              <a:solidFill>
                <a:prstClr val="white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HK" altLang="en-US" sz="28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目標是否合乎本意</a:t>
            </a:r>
            <a:endParaRPr lang="en-US" altLang="zh-HK" sz="2800" dirty="0">
              <a:solidFill>
                <a:prstClr val="white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HK" altLang="en-US" sz="2800" dirty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問內心的初衷</a:t>
            </a:r>
            <a:endParaRPr lang="en-US" altLang="zh-HK" sz="2800" dirty="0">
              <a:solidFill>
                <a:prstClr val="white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r>
              <a:rPr lang="zh-HK" altLang="en-US" sz="28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德國哲學家尼采</a:t>
            </a:r>
            <a:r>
              <a:rPr lang="en-US" altLang="zh-TW" sz="28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︰</a:t>
            </a:r>
            <a:endParaRPr lang="en-US" altLang="zh-HK" sz="28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r>
              <a:rPr lang="zh-HK" altLang="en-US" sz="2800" dirty="0">
                <a:solidFill>
                  <a:srgbClr val="FFFF00"/>
                </a:solidFill>
                <a:latin typeface="Heiti SC Light"/>
                <a:ea typeface="Heiti SC Light"/>
                <a:cs typeface="Heiti SC Light"/>
              </a:rPr>
              <a:t>知道是為</a:t>
            </a:r>
            <a:r>
              <a:rPr lang="zh-TW" altLang="en-US" sz="2800" dirty="0">
                <a:solidFill>
                  <a:srgbClr val="FFFF00"/>
                </a:solidFill>
                <a:latin typeface="Heiti SC Light"/>
                <a:ea typeface="Heiti SC Light"/>
                <a:cs typeface="Heiti SC Light"/>
              </a:rPr>
              <a:t>甚</a:t>
            </a:r>
            <a:r>
              <a:rPr lang="zh-HK" altLang="en-US" sz="2800" dirty="0">
                <a:solidFill>
                  <a:srgbClr val="FFFF00"/>
                </a:solidFill>
                <a:latin typeface="Heiti SC Light"/>
                <a:ea typeface="Heiti SC Light"/>
                <a:cs typeface="Heiti SC Light"/>
              </a:rPr>
              <a:t>麼而活的人</a:t>
            </a:r>
            <a:r>
              <a:rPr lang="en-US" altLang="zh-HK" sz="2800" dirty="0">
                <a:solidFill>
                  <a:srgbClr val="FFFF00"/>
                </a:solidFill>
                <a:latin typeface="Heiti SC Light"/>
                <a:ea typeface="Heiti SC Light"/>
                <a:cs typeface="Heiti SC Light"/>
              </a:rPr>
              <a:t>,</a:t>
            </a:r>
          </a:p>
          <a:p>
            <a:r>
              <a:rPr lang="zh-HK" altLang="en-US" sz="2800" dirty="0">
                <a:solidFill>
                  <a:srgbClr val="FFFF00"/>
                </a:solidFill>
                <a:latin typeface="Heiti SC Light"/>
                <a:ea typeface="Heiti SC Light"/>
                <a:cs typeface="Heiti SC Light"/>
              </a:rPr>
              <a:t>幾乎可以忍耐任何的怎麼做</a:t>
            </a:r>
            <a:r>
              <a:rPr lang="en-US" altLang="zh-HK" sz="2800" dirty="0">
                <a:solidFill>
                  <a:srgbClr val="FFFF00"/>
                </a:solidFill>
                <a:latin typeface="Heiti SC Light"/>
                <a:ea typeface="Heiti SC Light"/>
                <a:cs typeface="Heiti SC Light"/>
              </a:rPr>
              <a:t>.</a:t>
            </a:r>
          </a:p>
        </p:txBody>
      </p:sp>
      <p:sp>
        <p:nvSpPr>
          <p:cNvPr id="5" name="矩形 3"/>
          <p:cNvSpPr/>
          <p:nvPr/>
        </p:nvSpPr>
        <p:spPr>
          <a:xfrm>
            <a:off x="76200" y="4191000"/>
            <a:ext cx="6400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HK" sz="2200" b="1" dirty="0">
                <a:solidFill>
                  <a:prstClr val="white"/>
                </a:solidFill>
              </a:rPr>
              <a:t>Ask people what they really want to listen?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200" b="1" dirty="0">
                <a:solidFill>
                  <a:prstClr val="white"/>
                </a:solidFill>
              </a:rPr>
              <a:t>Help you to learn how to listen</a:t>
            </a:r>
            <a:endParaRPr lang="en-US" altLang="zh-HK" sz="2200" b="1" dirty="0">
              <a:solidFill>
                <a:prstClr val="whit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HK" sz="2200" b="1" dirty="0">
                <a:solidFill>
                  <a:prstClr val="white"/>
                </a:solidFill>
              </a:rPr>
              <a:t>Whether the target in line with the intention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HK" sz="2200" b="1" dirty="0">
                <a:solidFill>
                  <a:prstClr val="white"/>
                </a:solidFill>
              </a:rPr>
              <a:t>Ask the inner intention</a:t>
            </a:r>
          </a:p>
          <a:p>
            <a:r>
              <a:rPr lang="en-US" altLang="zh-HK" sz="2200" b="1" dirty="0" err="1">
                <a:solidFill>
                  <a:srgbClr val="FFFF00"/>
                </a:solidFill>
              </a:rPr>
              <a:t>Nitzsch</a:t>
            </a:r>
            <a:r>
              <a:rPr lang="en-US" altLang="zh-HK" sz="2200" b="1" dirty="0">
                <a:solidFill>
                  <a:srgbClr val="FFFF00"/>
                </a:solidFill>
              </a:rPr>
              <a:t>, the German philosopher: </a:t>
            </a:r>
          </a:p>
          <a:p>
            <a:r>
              <a:rPr lang="en-US" altLang="zh-HK" sz="2200" b="1" dirty="0">
                <a:solidFill>
                  <a:srgbClr val="FFFF00"/>
                </a:solidFill>
              </a:rPr>
              <a:t>He who has a why to live can bear almost any how.</a:t>
            </a:r>
          </a:p>
        </p:txBody>
      </p:sp>
    </p:spTree>
    <p:extLst>
      <p:ext uri="{BB962C8B-B14F-4D97-AF65-F5344CB8AC3E}">
        <p14:creationId xmlns:p14="http://schemas.microsoft.com/office/powerpoint/2010/main" val="409893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3" y="0"/>
            <a:ext cx="6580745" cy="1052736"/>
          </a:xfrm>
        </p:spPr>
        <p:txBody>
          <a:bodyPr>
            <a:normAutofit fontScale="90000"/>
          </a:bodyPr>
          <a:lstStyle/>
          <a:p>
            <a:r>
              <a:rPr lang="en-US" altLang="zh-HK" b="1" dirty="0" err="1" smtClean="0"/>
              <a:t>Kawae</a:t>
            </a:r>
            <a:r>
              <a:rPr lang="zh-HK" altLang="en-US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人生意</a:t>
            </a:r>
            <a:r>
              <a:rPr lang="zh-HK" alt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義</a:t>
            </a:r>
            <a:r>
              <a:rPr lang="en-US" altLang="zh-HK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/>
            </a:r>
            <a:br>
              <a:rPr lang="en-US" altLang="zh-HK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</a:br>
            <a:r>
              <a:rPr lang="en-US" altLang="zh-HK" dirty="0" smtClean="0">
                <a:latin typeface="+mn-lt"/>
                <a:ea typeface="華康儷中黑" panose="020B0509000000000000" pitchFamily="49" charset="-120"/>
              </a:rPr>
              <a:t>The </a:t>
            </a:r>
            <a:r>
              <a:rPr lang="en-US" altLang="zh-HK" dirty="0">
                <a:latin typeface="+mn-lt"/>
                <a:ea typeface="華康儷中黑" panose="020B0509000000000000" pitchFamily="49" charset="-120"/>
              </a:rPr>
              <a:t>meaning </a:t>
            </a:r>
            <a:r>
              <a:rPr lang="en-US" altLang="zh-HK" dirty="0" smtClean="0">
                <a:latin typeface="+mn-lt"/>
                <a:ea typeface="華康儷中黑" panose="020B0509000000000000" pitchFamily="49" charset="-120"/>
              </a:rPr>
              <a:t>of </a:t>
            </a:r>
            <a:r>
              <a:rPr lang="en-US" altLang="zh-HK" dirty="0" err="1" smtClean="0">
                <a:latin typeface="+mn-lt"/>
                <a:ea typeface="華康儷中黑" panose="020B0509000000000000" pitchFamily="49" charset="-120"/>
              </a:rPr>
              <a:t>Kawae’s</a:t>
            </a:r>
            <a:r>
              <a:rPr lang="en-US" altLang="zh-HK" dirty="0" smtClean="0">
                <a:latin typeface="+mn-lt"/>
                <a:ea typeface="華康儷中黑" panose="020B0509000000000000" pitchFamily="49" charset="-120"/>
              </a:rPr>
              <a:t> </a:t>
            </a:r>
            <a:r>
              <a:rPr lang="en-US" altLang="zh-HK" dirty="0">
                <a:latin typeface="+mn-lt"/>
                <a:ea typeface="華康儷中黑" panose="020B0509000000000000" pitchFamily="49" charset="-120"/>
              </a:rPr>
              <a:t>life</a:t>
            </a:r>
            <a:endParaRPr lang="zh-HK" altLang="en-US" dirty="0">
              <a:latin typeface="+mn-lt"/>
              <a:ea typeface="華康儷中黑" panose="020B05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80" y="762000"/>
            <a:ext cx="8928992" cy="3024336"/>
          </a:xfrm>
        </p:spPr>
        <p:txBody>
          <a:bodyPr/>
          <a:lstStyle/>
          <a:p>
            <a:endParaRPr lang="en-US" altLang="zh-HK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HK" sz="2800" b="1" dirty="0" smtClean="0"/>
              <a:t>1.</a:t>
            </a:r>
            <a:r>
              <a:rPr lang="zh-HK" altLang="en-US" sz="2800" b="1" dirty="0"/>
              <a:t> </a:t>
            </a:r>
            <a:r>
              <a:rPr lang="zh-HK" altLang="en-US" sz="28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同先生和一班</a:t>
            </a:r>
            <a:r>
              <a:rPr lang="zh-HK" altLang="en-US" sz="28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志同道</a:t>
            </a:r>
            <a:r>
              <a:rPr lang="zh-HK" altLang="en-US" sz="2800" dirty="0" smtClean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俠</a:t>
            </a:r>
            <a:r>
              <a:rPr lang="zh-HK" altLang="en-US" sz="28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一起</a:t>
            </a:r>
            <a:r>
              <a:rPr lang="zh-HK" altLang="en-US" sz="28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傳福音把</a:t>
            </a:r>
            <a:r>
              <a:rPr lang="zh-HK" altLang="en-US" sz="28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愛活出來</a:t>
            </a:r>
            <a:endParaRPr lang="en-US" altLang="zh-HK" sz="2800" dirty="0" smtClean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0" indent="0">
              <a:buNone/>
            </a:pPr>
            <a:r>
              <a:rPr lang="en-US" altLang="zh-HK" sz="28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2. </a:t>
            </a:r>
            <a:r>
              <a:rPr lang="zh-HK" altLang="en-US" sz="28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成為</a:t>
            </a:r>
            <a:r>
              <a:rPr lang="zh-HK" altLang="en-US" sz="28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有能力幫助人的人</a:t>
            </a:r>
            <a:endParaRPr lang="en-US" altLang="zh-HK" sz="2800" dirty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0" indent="0">
              <a:buNone/>
            </a:pPr>
            <a:r>
              <a:rPr lang="en-US" altLang="zh-HK" sz="28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3</a:t>
            </a:r>
            <a:r>
              <a:rPr lang="en-US" altLang="zh-HK" sz="28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. </a:t>
            </a:r>
            <a:r>
              <a:rPr lang="zh-HK" altLang="en-US" sz="28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建立</a:t>
            </a:r>
            <a:r>
              <a:rPr lang="zh-HK" altLang="en-US" sz="28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信望</a:t>
            </a:r>
            <a:r>
              <a:rPr lang="zh-HK" altLang="en-US" sz="28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愛</a:t>
            </a:r>
            <a:r>
              <a:rPr lang="en-US" altLang="zh-HK" sz="28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 </a:t>
            </a:r>
            <a:r>
              <a:rPr lang="en-US" altLang="zh-HK" sz="28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, </a:t>
            </a:r>
            <a:r>
              <a:rPr lang="zh-HK" altLang="en-US" sz="28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用</a:t>
            </a:r>
            <a:r>
              <a:rPr lang="zh-HK" altLang="en-US" sz="28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生命影響</a:t>
            </a:r>
            <a:r>
              <a:rPr lang="zh-HK" altLang="en-US" sz="28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生命</a:t>
            </a:r>
            <a:endParaRPr lang="en-US" altLang="zh-HK" sz="2800" dirty="0" smtClean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0" indent="0">
              <a:buNone/>
            </a:pPr>
            <a:r>
              <a:rPr lang="en-US" altLang="zh-HK" sz="28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4</a:t>
            </a:r>
            <a:r>
              <a:rPr lang="en-US" altLang="zh-HK" sz="28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.</a:t>
            </a:r>
            <a:r>
              <a:rPr lang="zh-HK" altLang="en-US" sz="28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 </a:t>
            </a:r>
            <a:r>
              <a:rPr lang="zh-HK" altLang="en-US" sz="28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陪伴</a:t>
            </a:r>
            <a:r>
              <a:rPr lang="zh-HK" altLang="en-US" sz="28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一生最愛父母週遊</a:t>
            </a:r>
            <a:r>
              <a:rPr lang="zh-HK" altLang="en-US" sz="28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列國</a:t>
            </a:r>
            <a:endParaRPr lang="en-US" altLang="zh-HK" sz="2800" dirty="0" smtClean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  <p:pic>
        <p:nvPicPr>
          <p:cNvPr id="1026" name="Picture 2" descr="C:\Users\Kawae\AppData\Local\Microsoft\Windows\Temporary Internet Files\Content.IE5\WTJARL5Y\__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963361"/>
            <a:ext cx="2662969" cy="1997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wae\AppData\Local\Microsoft\Windows\Temporary Internet Files\Content.IE5\S67CRDKH\__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1876">
            <a:off x="6063407" y="2033365"/>
            <a:ext cx="2820072" cy="2115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Kawae\AppData\Local\Microsoft\Windows\Temporary Internet Files\Content.IE5\J3ZIGAYD\_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65950"/>
            <a:ext cx="3185864" cy="1792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55542" y="2853996"/>
            <a:ext cx="8928992" cy="30243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HK" b="1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HK" sz="2200" b="1" dirty="0" smtClean="0">
                <a:solidFill>
                  <a:prstClr val="white"/>
                </a:solidFill>
              </a:rPr>
              <a:t>1.</a:t>
            </a:r>
            <a:r>
              <a:rPr lang="zh-HK" altLang="en-US" sz="2200" b="1" dirty="0" smtClean="0">
                <a:solidFill>
                  <a:prstClr val="white"/>
                </a:solidFill>
              </a:rPr>
              <a:t> </a:t>
            </a:r>
            <a:r>
              <a:rPr lang="en-US" altLang="zh-HK" sz="2200" b="1" dirty="0" smtClean="0">
                <a:solidFill>
                  <a:prstClr val="white"/>
                </a:solidFill>
              </a:rPr>
              <a:t>To share the </a:t>
            </a:r>
            <a:r>
              <a:rPr lang="en-US" sz="2200" dirty="0" smtClean="0">
                <a:solidFill>
                  <a:prstClr val="white"/>
                </a:solidFill>
              </a:rPr>
              <a:t>evangelization and love with husband and friends</a:t>
            </a:r>
            <a:endParaRPr lang="en-US" altLang="zh-HK" sz="2200" dirty="0" smtClean="0">
              <a:solidFill>
                <a:prstClr val="white"/>
              </a:solidFill>
              <a:ea typeface="華康儷中黑" panose="020B0509000000000000" pitchFamily="49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HK" sz="2200" dirty="0" smtClean="0">
                <a:solidFill>
                  <a:prstClr val="white"/>
                </a:solidFill>
                <a:ea typeface="華康儷中黑" panose="020B0509000000000000" pitchFamily="49" charset="-120"/>
              </a:rPr>
              <a:t>2</a:t>
            </a:r>
            <a:r>
              <a:rPr lang="en-US" altLang="zh-HK" sz="2200" dirty="0">
                <a:solidFill>
                  <a:prstClr val="white"/>
                </a:solidFill>
                <a:ea typeface="華康儷中黑" panose="020B0509000000000000" pitchFamily="49" charset="-120"/>
              </a:rPr>
              <a:t>. </a:t>
            </a:r>
            <a:r>
              <a:rPr lang="en-US" altLang="zh-HK" sz="2200" dirty="0" smtClean="0">
                <a:solidFill>
                  <a:prstClr val="white"/>
                </a:solidFill>
                <a:ea typeface="華康儷中黑" panose="020B0509000000000000" pitchFamily="49" charset="-120"/>
              </a:rPr>
              <a:t>To have </a:t>
            </a:r>
            <a:r>
              <a:rPr lang="en-US" altLang="zh-HK" sz="2200" dirty="0">
                <a:solidFill>
                  <a:prstClr val="white"/>
                </a:solidFill>
                <a:ea typeface="華康儷中黑" panose="020B0509000000000000" pitchFamily="49" charset="-120"/>
              </a:rPr>
              <a:t>the ability to help others</a:t>
            </a:r>
            <a:endParaRPr lang="en-US" altLang="zh-HK" sz="2200" dirty="0" smtClean="0">
              <a:solidFill>
                <a:prstClr val="white"/>
              </a:solidFill>
              <a:ea typeface="華康儷中黑" panose="020B0509000000000000" pitchFamily="49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HK" sz="2200" dirty="0" smtClean="0">
                <a:solidFill>
                  <a:prstClr val="white"/>
                </a:solidFill>
                <a:ea typeface="華康儷中黑" panose="020B0509000000000000" pitchFamily="49" charset="-120"/>
              </a:rPr>
              <a:t>3</a:t>
            </a:r>
            <a:r>
              <a:rPr lang="en-US" altLang="zh-HK" sz="2200" dirty="0">
                <a:solidFill>
                  <a:prstClr val="white"/>
                </a:solidFill>
                <a:ea typeface="華康儷中黑" panose="020B0509000000000000" pitchFamily="49" charset="-120"/>
              </a:rPr>
              <a:t>. To </a:t>
            </a:r>
            <a:r>
              <a:rPr lang="en-US" altLang="zh-HK" sz="2200" dirty="0" smtClean="0">
                <a:solidFill>
                  <a:prstClr val="white"/>
                </a:solidFill>
                <a:ea typeface="華康儷中黑" panose="020B0509000000000000" pitchFamily="49" charset="-120"/>
              </a:rPr>
              <a:t>establish </a:t>
            </a:r>
            <a:r>
              <a:rPr lang="en-US" altLang="zh-HK" sz="2200" dirty="0" err="1" smtClean="0">
                <a:solidFill>
                  <a:prstClr val="white"/>
                </a:solidFill>
                <a:ea typeface="華康儷中黑" panose="020B0509000000000000" pitchFamily="49" charset="-120"/>
              </a:rPr>
              <a:t>faith,hope,love</a:t>
            </a:r>
            <a:r>
              <a:rPr lang="en-US" altLang="zh-HK" sz="2200" dirty="0" smtClean="0">
                <a:solidFill>
                  <a:prstClr val="white"/>
                </a:solidFill>
                <a:ea typeface="華康儷中黑" panose="020B0509000000000000" pitchFamily="49" charset="-120"/>
              </a:rPr>
              <a:t> and affect others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HK" sz="2200" dirty="0" smtClean="0">
                <a:solidFill>
                  <a:prstClr val="white"/>
                </a:solidFill>
                <a:ea typeface="華康儷中黑" panose="020B0509000000000000" pitchFamily="49" charset="-120"/>
              </a:rPr>
              <a:t>4.</a:t>
            </a:r>
            <a:r>
              <a:rPr lang="zh-HK" altLang="en-US" sz="2200" dirty="0" smtClean="0">
                <a:solidFill>
                  <a:prstClr val="white"/>
                </a:solidFill>
                <a:ea typeface="華康儷中黑" panose="020B0509000000000000" pitchFamily="49" charset="-120"/>
              </a:rPr>
              <a:t> </a:t>
            </a:r>
            <a:r>
              <a:rPr lang="en-US" altLang="zh-HK" sz="2200" dirty="0" smtClean="0">
                <a:solidFill>
                  <a:prstClr val="white"/>
                </a:solidFill>
                <a:ea typeface="華康儷中黑" panose="020B0509000000000000" pitchFamily="49" charset="-120"/>
              </a:rPr>
              <a:t>To accompany my beloved </a:t>
            </a:r>
            <a:r>
              <a:rPr lang="en-US" altLang="zh-HK" sz="2200" dirty="0">
                <a:solidFill>
                  <a:prstClr val="white"/>
                </a:solidFill>
                <a:ea typeface="華康儷中黑" panose="020B0509000000000000" pitchFamily="49" charset="-120"/>
              </a:rPr>
              <a:t>parents </a:t>
            </a:r>
            <a:r>
              <a:rPr lang="en-US" altLang="zh-HK" sz="2200" dirty="0" smtClean="0">
                <a:solidFill>
                  <a:prstClr val="white"/>
                </a:solidFill>
                <a:ea typeface="華康儷中黑" panose="020B0509000000000000" pitchFamily="49" charset="-120"/>
              </a:rPr>
              <a:t>travel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119191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altLang="zh-CN" sz="48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zh-CN" altLang="en-US" sz="48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人</a:t>
            </a:r>
            <a:r>
              <a:rPr lang="zh-CN" altLang="en-US" sz="48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因</a:t>
            </a:r>
            <a:r>
              <a:rPr lang="zh-CN" altLang="en-US" sz="48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夢想</a:t>
            </a:r>
            <a:r>
              <a:rPr lang="zh-CN" altLang="en-US" sz="48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而偉大</a:t>
            </a:r>
            <a:r>
              <a:rPr lang="zh-CN" altLang="en-US" sz="48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，</a:t>
            </a:r>
            <a:endParaRPr lang="en-US" altLang="zh-CN" sz="4800" dirty="0" smtClean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0" indent="0" algn="ctr">
              <a:buNone/>
            </a:pPr>
            <a:r>
              <a:rPr lang="zh-CN" altLang="en-US" sz="48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因</a:t>
            </a:r>
            <a:r>
              <a:rPr lang="zh-CN" altLang="en-US" sz="48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學習</a:t>
            </a:r>
            <a:r>
              <a:rPr lang="zh-CN" altLang="en-US" sz="48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而改變，</a:t>
            </a:r>
            <a:endParaRPr lang="en-US" altLang="zh-CN" sz="4800" dirty="0" smtClean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0" indent="0" algn="ctr">
              <a:buNone/>
            </a:pPr>
            <a:r>
              <a:rPr lang="zh-CN" altLang="en-US" sz="48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因</a:t>
            </a:r>
            <a:r>
              <a:rPr lang="en-US" altLang="zh-CN" sz="48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__ __</a:t>
            </a:r>
            <a:r>
              <a:rPr lang="zh-CN" altLang="en-US" sz="48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而成功 </a:t>
            </a:r>
            <a:r>
              <a:rPr lang="en-US" altLang="zh-CN" sz="48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!</a:t>
            </a:r>
          </a:p>
          <a:p>
            <a:pPr marL="0" indent="0" algn="ctr">
              <a:buNone/>
            </a:pPr>
            <a:r>
              <a:rPr lang="en-US" altLang="zh-HK" sz="4800" dirty="0"/>
              <a:t>Men are great for the </a:t>
            </a:r>
            <a:r>
              <a:rPr lang="en-US" altLang="zh-HK" sz="4800" dirty="0">
                <a:solidFill>
                  <a:srgbClr val="FFFF00"/>
                </a:solidFill>
              </a:rPr>
              <a:t>dreams</a:t>
            </a:r>
            <a:r>
              <a:rPr lang="en-US" altLang="zh-HK" sz="4800" dirty="0"/>
              <a:t> they </a:t>
            </a:r>
            <a:r>
              <a:rPr lang="en-US" altLang="zh-HK" sz="4800" dirty="0" smtClean="0"/>
              <a:t>have,</a:t>
            </a:r>
          </a:p>
          <a:p>
            <a:pPr marL="0" indent="0" algn="ctr">
              <a:buNone/>
            </a:pPr>
            <a:r>
              <a:rPr lang="en-US" altLang="zh-HK" sz="4800" dirty="0" smtClean="0"/>
              <a:t>Change for the knowledge they </a:t>
            </a:r>
            <a:r>
              <a:rPr lang="en-US" altLang="zh-HK" sz="4800" dirty="0" smtClean="0">
                <a:solidFill>
                  <a:srgbClr val="FFFF00"/>
                </a:solidFill>
              </a:rPr>
              <a:t>learn</a:t>
            </a:r>
            <a:r>
              <a:rPr lang="en-US" altLang="zh-HK" sz="4800" dirty="0" smtClean="0"/>
              <a:t>,</a:t>
            </a:r>
          </a:p>
          <a:p>
            <a:pPr marL="0" indent="0" algn="ctr">
              <a:buNone/>
            </a:pPr>
            <a:r>
              <a:rPr lang="en-US" altLang="zh-HK" sz="4800" dirty="0" smtClean="0"/>
              <a:t>Success for the _______ they have.</a:t>
            </a:r>
          </a:p>
          <a:p>
            <a:pPr marL="0" indent="0" algn="ctr">
              <a:buNone/>
            </a:pPr>
            <a:endParaRPr lang="zh-HK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2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FFFF00"/>
                </a:solidFill>
                <a:latin typeface="華康儷中黑" pitchFamily="49" charset="-120"/>
                <a:ea typeface="華康儷中黑" pitchFamily="49" charset="-120"/>
              </a:rPr>
              <a:t>行動</a:t>
            </a:r>
            <a:r>
              <a:rPr lang="zh-TW" altLang="en-US" b="1" dirty="0" smtClean="0">
                <a:latin typeface="華康儷中黑" pitchFamily="49" charset="-120"/>
                <a:ea typeface="華康儷中黑" pitchFamily="49" charset="-120"/>
              </a:rPr>
              <a:t>就是一切</a:t>
            </a:r>
            <a:r>
              <a:rPr lang="en-US" altLang="zh-TW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!</a:t>
            </a:r>
            <a:r>
              <a:rPr lang="en-US" altLang="zh-HK" dirty="0" smtClean="0">
                <a:latin typeface="華康儷中黑" pitchFamily="49" charset="-120"/>
                <a:ea typeface="華康儷中黑" pitchFamily="49" charset="-120"/>
              </a:rPr>
              <a:t/>
            </a:r>
            <a:br>
              <a:rPr lang="en-US" altLang="zh-HK" dirty="0" smtClean="0">
                <a:latin typeface="華康儷中黑" pitchFamily="49" charset="-120"/>
                <a:ea typeface="華康儷中黑" pitchFamily="49" charset="-120"/>
              </a:rPr>
            </a:br>
            <a:r>
              <a:rPr lang="en-US" altLang="zh-HK" dirty="0" smtClean="0"/>
              <a:t>Just</a:t>
            </a:r>
            <a:r>
              <a:rPr lang="en-US" altLang="zh-HK" dirty="0" smtClean="0">
                <a:solidFill>
                  <a:schemeClr val="bg1"/>
                </a:solidFill>
              </a:rPr>
              <a:t> </a:t>
            </a:r>
            <a:r>
              <a:rPr lang="en-US" altLang="zh-HK" dirty="0" smtClean="0">
                <a:solidFill>
                  <a:srgbClr val="FFFF00"/>
                </a:solidFill>
              </a:rPr>
              <a:t>Do</a:t>
            </a:r>
            <a:r>
              <a:rPr lang="en-US" altLang="zh-HK" dirty="0" smtClean="0">
                <a:solidFill>
                  <a:schemeClr val="bg1"/>
                </a:solidFill>
              </a:rPr>
              <a:t> </a:t>
            </a:r>
            <a:r>
              <a:rPr lang="en-US" altLang="zh-HK" dirty="0" smtClean="0"/>
              <a:t>It!</a:t>
            </a:r>
            <a:endParaRPr lang="zh-HK" altLang="en-US" dirty="0"/>
          </a:p>
        </p:txBody>
      </p:sp>
      <p:pic>
        <p:nvPicPr>
          <p:cNvPr id="3" name="Picture 2" descr="C:\Users\Kawae\AppData\Local\Microsoft\Windows\Temporary Internet Files\Content.IE5\S67CRDKH\__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460" y="2179483"/>
            <a:ext cx="4053780" cy="3040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awae\AppData\Local\Microsoft\Windows\Temporary Internet Files\Content.IE5\WTJARL5Y\__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2330">
            <a:off x="456395" y="1204640"/>
            <a:ext cx="2247713" cy="2996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Kawae\AppData\Local\Microsoft\Windows\Temporary Internet Files\Content.IE5\S67CRDKH\__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3169">
            <a:off x="6291435" y="4713886"/>
            <a:ext cx="2651787" cy="1988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Kawae\AppData\Local\Microsoft\Windows\Temporary Internet Files\Content.IE5\TZTF3YK9\__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4539">
            <a:off x="6581686" y="1154308"/>
            <a:ext cx="2214246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Kawae\AppData\Local\Microsoft\Windows\Temporary Internet Files\Content.IE5\3AM12WWG\__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6795">
            <a:off x="1072865" y="4289324"/>
            <a:ext cx="1688883" cy="225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37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304429" y="217718"/>
            <a:ext cx="7772400" cy="2664296"/>
          </a:xfrm>
        </p:spPr>
        <p:txBody>
          <a:bodyPr>
            <a:normAutofit fontScale="90000"/>
          </a:bodyPr>
          <a:lstStyle/>
          <a:p>
            <a:pPr algn="l" eaLnBrk="0" fontAlgn="base" hangingPunct="0">
              <a:spcAft>
                <a:spcPct val="0"/>
              </a:spcAft>
              <a:defRPr/>
            </a:pPr>
            <a:r>
              <a:rPr lang="en-US" altLang="zh-TW" sz="7300" kern="0" dirty="0" smtClean="0">
                <a:solidFill>
                  <a:srgbClr val="EEECE1"/>
                </a:solidFill>
                <a:ea typeface="華康儷中黑" pitchFamily="49" charset="-120"/>
              </a:rPr>
              <a:t/>
            </a:r>
            <a:br>
              <a:rPr lang="en-US" altLang="zh-TW" sz="7300" kern="0" dirty="0" smtClean="0">
                <a:solidFill>
                  <a:srgbClr val="EEECE1"/>
                </a:solidFill>
                <a:ea typeface="華康儷中黑" pitchFamily="49" charset="-120"/>
              </a:rPr>
            </a:br>
            <a:r>
              <a:rPr lang="zh-TW" altLang="en-US" sz="7300" kern="0" dirty="0" smtClean="0">
                <a:solidFill>
                  <a:srgbClr val="EEECE1"/>
                </a:solidFill>
                <a:ea typeface="華康儷中黑" pitchFamily="49" charset="-120"/>
              </a:rPr>
              <a:t>如何運用</a:t>
            </a:r>
            <a:r>
              <a:rPr lang="en-US" altLang="zh-TW" sz="7300" kern="0" dirty="0" smtClean="0">
                <a:solidFill>
                  <a:srgbClr val="EEECE1"/>
                </a:solidFill>
                <a:ea typeface="華康儷中黑" pitchFamily="49" charset="-120"/>
              </a:rPr>
              <a:t>Master UFO</a:t>
            </a:r>
            <a:br>
              <a:rPr lang="en-US" altLang="zh-TW" sz="7300" kern="0" dirty="0" smtClean="0">
                <a:solidFill>
                  <a:srgbClr val="EEECE1"/>
                </a:solidFill>
                <a:ea typeface="華康儷中黑" pitchFamily="49" charset="-120"/>
              </a:rPr>
            </a:br>
            <a:r>
              <a:rPr lang="zh-HK" altLang="en-US" sz="7300" kern="0" dirty="0" smtClean="0">
                <a:solidFill>
                  <a:srgbClr val="EEECE1"/>
                </a:solidFill>
                <a:ea typeface="華康儷中黑" pitchFamily="49" charset="-120"/>
              </a:rPr>
              <a:t>建立</a:t>
            </a:r>
            <a:r>
              <a:rPr lang="en-US" altLang="zh-HK" sz="7300" kern="0" dirty="0" smtClean="0">
                <a:solidFill>
                  <a:srgbClr val="EEECE1"/>
                </a:solidFill>
                <a:ea typeface="華康儷中黑" pitchFamily="49" charset="-120"/>
              </a:rPr>
              <a:t>UFO</a:t>
            </a:r>
            <a:r>
              <a:rPr lang="zh-TW" altLang="en-US" sz="7300" kern="0" dirty="0" smtClean="0">
                <a:solidFill>
                  <a:srgbClr val="EEECE1"/>
                </a:solidFill>
                <a:ea typeface="華康儷中黑" pitchFamily="49" charset="-120"/>
              </a:rPr>
              <a:t>團隊</a:t>
            </a:r>
            <a:r>
              <a:rPr lang="en-US" altLang="zh-TW" sz="7300" kern="0" dirty="0" smtClean="0">
                <a:solidFill>
                  <a:srgbClr val="EEECE1"/>
                </a:solidFill>
                <a:ea typeface="華康儷中黑" pitchFamily="49" charset="-120"/>
              </a:rPr>
              <a:t/>
            </a:r>
            <a:br>
              <a:rPr lang="en-US" altLang="zh-TW" sz="7300" kern="0" dirty="0" smtClean="0">
                <a:solidFill>
                  <a:srgbClr val="EEECE1"/>
                </a:solidFill>
                <a:ea typeface="華康儷中黑" pitchFamily="49" charset="-120"/>
              </a:rPr>
            </a:br>
            <a:r>
              <a:rPr lang="zh-TW" altLang="en-US" sz="7300" kern="0" dirty="0">
                <a:solidFill>
                  <a:srgbClr val="EEECE1"/>
                </a:solidFill>
                <a:ea typeface="華康儷中黑" pitchFamily="49" charset="-120"/>
              </a:rPr>
              <a:t/>
            </a:r>
            <a:br>
              <a:rPr lang="zh-TW" altLang="en-US" sz="7300" kern="0" dirty="0">
                <a:solidFill>
                  <a:srgbClr val="EEECE1"/>
                </a:solidFill>
                <a:ea typeface="華康儷中黑" pitchFamily="49" charset="-120"/>
              </a:rPr>
            </a:br>
            <a:endParaRPr lang="en-US" altLang="zh-TW" kern="0" dirty="0" smtClean="0">
              <a:solidFill>
                <a:srgbClr val="EEECE1"/>
              </a:solidFill>
              <a:ea typeface="華康儷中黑" pitchFamily="49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93304" y="4509120"/>
            <a:ext cx="631844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kern="0" dirty="0">
                <a:solidFill>
                  <a:srgbClr val="EEECE1"/>
                </a:solidFill>
                <a:ea typeface="華康儷中黑" pitchFamily="49" charset="-120"/>
              </a:rPr>
              <a:t>Master UFO program</a:t>
            </a:r>
          </a:p>
          <a:p>
            <a:r>
              <a:rPr lang="en-US" altLang="zh-TW" sz="4000" kern="0" dirty="0">
                <a:solidFill>
                  <a:srgbClr val="EEECE1"/>
                </a:solidFill>
                <a:ea typeface="華康儷中黑" pitchFamily="49" charset="-120"/>
              </a:rPr>
              <a:t>Action plan for success</a:t>
            </a:r>
            <a:r>
              <a:rPr lang="en-US" altLang="zh-TW" kern="0" dirty="0">
                <a:solidFill>
                  <a:srgbClr val="EEECE1"/>
                </a:solidFill>
                <a:ea typeface="華康儷中黑" pitchFamily="49" charset="-120"/>
              </a:rPr>
              <a:t/>
            </a:r>
            <a:br>
              <a:rPr lang="en-US" altLang="zh-TW" kern="0" dirty="0">
                <a:solidFill>
                  <a:srgbClr val="EEECE1"/>
                </a:solidFill>
                <a:ea typeface="華康儷中黑" pitchFamily="49" charset="-120"/>
              </a:rPr>
            </a:br>
            <a:endParaRPr lang="zh-HK" altLang="en-US" dirty="0">
              <a:solidFill>
                <a:prstClr val="white"/>
              </a:solidFill>
            </a:endParaRPr>
          </a:p>
        </p:txBody>
      </p:sp>
      <p:grpSp>
        <p:nvGrpSpPr>
          <p:cNvPr id="4" name="Group 6"/>
          <p:cNvGrpSpPr>
            <a:grpSpLocks noChangeAspect="1"/>
          </p:cNvGrpSpPr>
          <p:nvPr/>
        </p:nvGrpSpPr>
        <p:grpSpPr bwMode="auto">
          <a:xfrm>
            <a:off x="5494828" y="2215655"/>
            <a:ext cx="3541667" cy="2411997"/>
            <a:chOff x="2112" y="1922"/>
            <a:chExt cx="1336" cy="910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2112" y="1922"/>
              <a:ext cx="1336" cy="910"/>
              <a:chOff x="2112" y="1920"/>
              <a:chExt cx="1336" cy="910"/>
            </a:xfrm>
          </p:grpSpPr>
          <p:pic>
            <p:nvPicPr>
              <p:cNvPr id="7" name="Picture 8" descr="UFOPIN_06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1920"/>
                <a:ext cx="1336" cy="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9" descr="UFODIAMON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3" y="2583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0" descr="UFODIAMON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8" y="2590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1" descr="UFODIAMON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6" y="2398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2" descr="UFODIAMON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6" y="2513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3" descr="UFODIAMON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3" y="2081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4" descr="UFODIAMON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6" y="2225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5" descr="UFODIAMON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1987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6" descr="UFODIAMON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3" y="2074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17" descr="UFODIAMON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5" y="1939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8" descr="UFODIAMON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987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9" descr="UFODIAMON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5" y="2227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20" descr="UFODIAMON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5" y="2506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21" descr="UFODIAMON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7" y="1939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" name="Picture 22" descr="UFODIAMO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400"/>
              <a:ext cx="17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84836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4941168"/>
            <a:ext cx="8229600" cy="1143000"/>
          </a:xfrm>
        </p:spPr>
        <p:txBody>
          <a:bodyPr>
            <a:normAutofit/>
          </a:bodyPr>
          <a:lstStyle/>
          <a:p>
            <a:r>
              <a:rPr lang="zh-HK" alt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謝</a:t>
            </a:r>
            <a:r>
              <a:rPr lang="zh-HK" alt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謝 </a:t>
            </a:r>
            <a:r>
              <a:rPr lang="en-US" altLang="zh-HK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 you</a:t>
            </a:r>
            <a:endParaRPr lang="zh-HK" alt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199" y="3352800"/>
            <a:ext cx="8229600" cy="118072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zh-HK" alt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祝</a:t>
            </a:r>
            <a:r>
              <a:rPr lang="zh-HK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大家一起</a:t>
            </a:r>
            <a:r>
              <a:rPr lang="zh-HK" alt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更上一層</a:t>
            </a:r>
            <a:r>
              <a:rPr lang="zh-HK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樓</a:t>
            </a:r>
            <a:endParaRPr lang="en-US" altLang="zh-HK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altLang="zh-HK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Strive for further </a:t>
            </a:r>
            <a:r>
              <a:rPr lang="en-US" altLang="zh-HK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improvement together</a:t>
            </a:r>
            <a:endParaRPr lang="zh-HK" alt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157064"/>
            <a:ext cx="88296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33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S_CH_r1_T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4014" y="556254"/>
            <a:ext cx="5775972" cy="574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1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259387" y="152400"/>
            <a:ext cx="8767875" cy="1656184"/>
          </a:xfrm>
        </p:spPr>
        <p:txBody>
          <a:bodyPr>
            <a:normAutofit fontScale="90000"/>
          </a:bodyPr>
          <a:lstStyle/>
          <a:p>
            <a:pPr algn="l" eaLnBrk="0" fontAlgn="base" hangingPunct="0">
              <a:spcAft>
                <a:spcPct val="0"/>
              </a:spcAft>
              <a:defRPr/>
            </a:pPr>
            <a:r>
              <a:rPr lang="zh-HK" altLang="en-US" sz="7300" kern="0" dirty="0" smtClean="0">
                <a:solidFill>
                  <a:srgbClr val="EEECE1"/>
                </a:solidFill>
                <a:ea typeface="華康儷中黑" pitchFamily="49" charset="-120"/>
              </a:rPr>
              <a:t>甚</a:t>
            </a:r>
            <a:r>
              <a:rPr lang="zh-HK" altLang="en-US" sz="7300" kern="0" dirty="0">
                <a:solidFill>
                  <a:srgbClr val="EEECE1"/>
                </a:solidFill>
                <a:ea typeface="華康儷中黑" pitchFamily="49" charset="-120"/>
              </a:rPr>
              <a:t>麼是</a:t>
            </a:r>
            <a:r>
              <a:rPr lang="en-US" altLang="zh-TW" sz="7300" kern="0" dirty="0" smtClean="0">
                <a:solidFill>
                  <a:srgbClr val="EEECE1"/>
                </a:solidFill>
                <a:ea typeface="華康儷中黑" pitchFamily="49" charset="-120"/>
              </a:rPr>
              <a:t>Master UFO</a:t>
            </a:r>
            <a:br>
              <a:rPr lang="en-US" altLang="zh-TW" sz="7300" kern="0" dirty="0" smtClean="0">
                <a:solidFill>
                  <a:srgbClr val="EEECE1"/>
                </a:solidFill>
                <a:ea typeface="華康儷中黑" pitchFamily="49" charset="-120"/>
              </a:rPr>
            </a:br>
            <a:r>
              <a:rPr lang="en-US" altLang="zh-TW" sz="5600" kern="0" dirty="0" smtClean="0">
                <a:solidFill>
                  <a:srgbClr val="EEECE1"/>
                </a:solidFill>
                <a:ea typeface="華康儷中黑" pitchFamily="49" charset="-120"/>
              </a:rPr>
              <a:t>What is Master UFO Program?</a:t>
            </a:r>
            <a:br>
              <a:rPr lang="en-US" altLang="zh-TW" sz="5600" kern="0" dirty="0" smtClean="0">
                <a:solidFill>
                  <a:srgbClr val="EEECE1"/>
                </a:solidFill>
                <a:ea typeface="華康儷中黑" pitchFamily="49" charset="-120"/>
              </a:rPr>
            </a:br>
            <a:endParaRPr lang="en-US" altLang="zh-TW" sz="5600" kern="0" dirty="0" smtClean="0">
              <a:solidFill>
                <a:srgbClr val="EEECE1"/>
              </a:solidFill>
              <a:ea typeface="華康儷中黑" pitchFamily="49" charset="-120"/>
            </a:endParaRPr>
          </a:p>
        </p:txBody>
      </p:sp>
      <p:sp>
        <p:nvSpPr>
          <p:cNvPr id="21" name="標題 2"/>
          <p:cNvSpPr txBox="1">
            <a:spLocks/>
          </p:cNvSpPr>
          <p:nvPr/>
        </p:nvSpPr>
        <p:spPr>
          <a:xfrm>
            <a:off x="-152400" y="2209800"/>
            <a:ext cx="944880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r>
              <a:rPr lang="en-US" altLang="zh-TW" sz="8000" dirty="0" smtClean="0">
                <a:solidFill>
                  <a:prstClr val="white"/>
                </a:solidFill>
              </a:rPr>
              <a:t>It is </a:t>
            </a:r>
            <a:r>
              <a:rPr lang="en-US" altLang="zh-TW" sz="8000" dirty="0">
                <a:solidFill>
                  <a:prstClr val="white"/>
                </a:solidFill>
              </a:rPr>
              <a:t>a </a:t>
            </a:r>
            <a:r>
              <a:rPr lang="en-US" altLang="zh-TW" sz="8000" dirty="0" smtClean="0">
                <a:solidFill>
                  <a:prstClr val="white"/>
                </a:solidFill>
              </a:rPr>
              <a:t> </a:t>
            </a:r>
            <a:r>
              <a:rPr lang="en-US" altLang="zh-TW" sz="8000" dirty="0">
                <a:solidFill>
                  <a:prstClr val="white"/>
                </a:solidFill>
              </a:rPr>
              <a:t>proven business </a:t>
            </a:r>
            <a:r>
              <a:rPr lang="en-US" altLang="zh-TW" sz="8000" dirty="0" smtClean="0">
                <a:solidFill>
                  <a:prstClr val="white"/>
                </a:solidFill>
              </a:rPr>
              <a:t>plan. </a:t>
            </a:r>
          </a:p>
          <a:p>
            <a:pPr eaLnBrk="0" fontAlgn="base" hangingPunct="0">
              <a:spcAft>
                <a:spcPct val="0"/>
              </a:spcAft>
              <a:defRPr/>
            </a:pPr>
            <a:r>
              <a:rPr lang="zh-TW" altLang="en-US" sz="7500" dirty="0" smtClean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一個已證實可行的行動計劃</a:t>
            </a:r>
            <a:endParaRPr lang="en-US" altLang="zh-TW" sz="7500" kern="0" dirty="0" smtClean="0">
              <a:solidFill>
                <a:prstClr val="white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973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5415"/>
            <a:ext cx="8428230" cy="674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56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5255" y="-10510"/>
            <a:ext cx="9149255" cy="1143000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</a:rPr>
              <a:t>P.4 </a:t>
            </a:r>
            <a:r>
              <a:rPr lang="zh-TW" altLang="en-US" sz="3600" b="1" dirty="0" smtClean="0"/>
              <a:t>主管</a:t>
            </a:r>
            <a:r>
              <a:rPr lang="zh-TW" altLang="en-US" sz="3600" b="1" dirty="0"/>
              <a:t>超連鎖™店主</a:t>
            </a:r>
            <a:r>
              <a:rPr lang="en-US" altLang="zh-TW" sz="3600" b="1" dirty="0"/>
              <a:t>(UFO)</a:t>
            </a:r>
            <a:r>
              <a:rPr lang="zh-TW" altLang="en-US" sz="3600" b="1" dirty="0"/>
              <a:t>標準 </a:t>
            </a:r>
            <a:br>
              <a:rPr lang="zh-TW" altLang="en-US" sz="3600" b="1" dirty="0"/>
            </a:br>
            <a:r>
              <a:rPr lang="zh-TW" altLang="en-US" sz="3600" b="1" dirty="0"/>
              <a:t>日曆季度合格確認表填寫須</a:t>
            </a:r>
            <a:r>
              <a:rPr lang="zh-TW" altLang="en-US" sz="3600" b="1" dirty="0" smtClean="0"/>
              <a:t>知</a:t>
            </a:r>
            <a:r>
              <a:rPr lang="en-US" altLang="zh-TW" sz="3600" b="1" dirty="0" smtClean="0"/>
              <a:t/>
            </a:r>
            <a:br>
              <a:rPr lang="en-US" altLang="zh-TW" sz="3600" b="1" dirty="0" smtClean="0"/>
            </a:br>
            <a:r>
              <a:rPr lang="en-US" altLang="zh-TW" sz="3100" b="1" dirty="0" smtClean="0"/>
              <a:t>Calendar </a:t>
            </a:r>
            <a:r>
              <a:rPr lang="en-US" altLang="zh-TW" sz="3100" b="1" dirty="0"/>
              <a:t>Quarterly Qualification </a:t>
            </a:r>
            <a:br>
              <a:rPr lang="en-US" altLang="zh-TW" sz="3100" b="1" dirty="0"/>
            </a:br>
            <a:r>
              <a:rPr lang="en-US" altLang="zh-TW" sz="3100" b="1" dirty="0"/>
              <a:t>Verification and Validation Form Instructions</a:t>
            </a:r>
            <a:br>
              <a:rPr lang="en-US" altLang="zh-TW" sz="3100" b="1" dirty="0"/>
            </a:br>
            <a:r>
              <a:rPr lang="zh-TW" altLang="en-US" b="1" dirty="0" smtClean="0">
                <a:solidFill>
                  <a:schemeClr val="bg1"/>
                </a:solidFill>
              </a:rPr>
              <a:t> </a:t>
            </a:r>
            <a:endParaRPr lang="zh-HK" altLang="en-US" b="1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800" b="1" u="sng" dirty="0"/>
              <a:t>業務輔助資料要求 </a:t>
            </a:r>
          </a:p>
          <a:p>
            <a:pPr marL="0" indent="0">
              <a:buNone/>
            </a:pPr>
            <a:r>
              <a:rPr lang="en-US" altLang="zh-TW" sz="2800" b="1" dirty="0"/>
              <a:t>1. </a:t>
            </a:r>
            <a:r>
              <a:rPr lang="zh-TW" altLang="en-US" sz="2800" b="1" dirty="0"/>
              <a:t>填寫該季度購買至少港幣</a:t>
            </a:r>
            <a:r>
              <a:rPr lang="zh-TW" altLang="en-US" sz="2800" b="1" dirty="0">
                <a:solidFill>
                  <a:schemeClr val="bg1"/>
                </a:solidFill>
              </a:rPr>
              <a:t> </a:t>
            </a:r>
            <a:r>
              <a:rPr lang="en-US" altLang="zh-TW" sz="2800" b="1" dirty="0">
                <a:solidFill>
                  <a:srgbClr val="FFFF00"/>
                </a:solidFill>
              </a:rPr>
              <a:t>$240 </a:t>
            </a:r>
            <a:r>
              <a:rPr lang="zh-TW" altLang="en-US" sz="2800" b="1" dirty="0">
                <a:solidFill>
                  <a:srgbClr val="FFFF00"/>
                </a:solidFill>
              </a:rPr>
              <a:t>業務輔助資料</a:t>
            </a:r>
            <a:r>
              <a:rPr lang="zh-TW" altLang="en-US" sz="2800" b="1" dirty="0"/>
              <a:t>的產品訂單號碼和訂單處理日期。 </a:t>
            </a:r>
            <a:endParaRPr lang="en-US" altLang="zh-TW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TW" altLang="en-US" sz="2800" b="1" u="sng" dirty="0" smtClean="0"/>
              <a:t>通訊</a:t>
            </a:r>
            <a:r>
              <a:rPr lang="zh-TW" altLang="en-US" sz="2800" b="1" u="sng" dirty="0"/>
              <a:t>及管理服務 </a:t>
            </a:r>
          </a:p>
          <a:p>
            <a:pPr marL="0" indent="0">
              <a:buNone/>
            </a:pPr>
            <a:r>
              <a:rPr lang="en-US" altLang="zh-TW" sz="2800" b="1" dirty="0"/>
              <a:t>1. </a:t>
            </a:r>
            <a:r>
              <a:rPr lang="zh-TW" altLang="en-US" sz="2800" b="1" dirty="0"/>
              <a:t>填寫超連鎖管理系統</a:t>
            </a:r>
            <a:r>
              <a:rPr lang="zh-TW" altLang="en-US" sz="2800" b="1" dirty="0">
                <a:solidFill>
                  <a:schemeClr val="bg1"/>
                </a:solidFill>
              </a:rPr>
              <a:t> </a:t>
            </a:r>
            <a:r>
              <a:rPr lang="en-US" altLang="zh-TW" sz="2800" b="1" dirty="0">
                <a:solidFill>
                  <a:srgbClr val="FFFF00"/>
                </a:solidFill>
              </a:rPr>
              <a:t>(UFMS) </a:t>
            </a:r>
            <a:r>
              <a:rPr lang="zh-TW" altLang="en-US" sz="2800" b="1" dirty="0"/>
              <a:t>月費的訂單號碼。</a:t>
            </a:r>
            <a:r>
              <a:rPr lang="zh-TW" altLang="en-US" sz="2800" b="1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000" b="1" u="sng" dirty="0"/>
              <a:t>Business Support Materials Requirements 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1. Enter the Product Order Number used to purchase a minimum of </a:t>
            </a:r>
            <a:r>
              <a:rPr lang="en-US" sz="2000" dirty="0">
                <a:solidFill>
                  <a:srgbClr val="FFFF00"/>
                </a:solidFill>
              </a:rPr>
              <a:t>$240 of business support materials </a:t>
            </a:r>
            <a:r>
              <a:rPr lang="en-US" sz="2000" dirty="0"/>
              <a:t>for the respective quarter and the date in which the order was processed. </a:t>
            </a:r>
          </a:p>
          <a:p>
            <a:pPr marL="0" indent="0">
              <a:buNone/>
            </a:pPr>
            <a:r>
              <a:rPr lang="en-US" sz="2000" b="1" u="sng" dirty="0"/>
              <a:t>Communication and Management Services 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1. </a:t>
            </a:r>
            <a:r>
              <a:rPr lang="en-US" sz="2000" dirty="0"/>
              <a:t>Enter the order # for the </a:t>
            </a:r>
            <a:r>
              <a:rPr lang="en-US" sz="2000" dirty="0" err="1">
                <a:solidFill>
                  <a:srgbClr val="FFFF00"/>
                </a:solidFill>
              </a:rPr>
              <a:t>UnFranchise</a:t>
            </a:r>
            <a:r>
              <a:rPr lang="en-US" sz="2000" dirty="0">
                <a:solidFill>
                  <a:srgbClr val="FFFF00"/>
                </a:solidFill>
              </a:rPr>
              <a:t> Management System (UFMS) </a:t>
            </a:r>
            <a:r>
              <a:rPr lang="en-US" sz="2000" dirty="0"/>
              <a:t>monthly fee </a:t>
            </a:r>
            <a:br>
              <a:rPr lang="en-US" sz="2000" dirty="0"/>
            </a:br>
            <a:endParaRPr lang="en-US" sz="2000" dirty="0"/>
          </a:p>
          <a:p>
            <a:endParaRPr lang="en-US" altLang="zh-TW" sz="1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152400" y="-219000"/>
            <a:ext cx="8763000" cy="540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sz="1200" b="1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200" u="sng" dirty="0" smtClean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產品使用和零售要求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200" b="1" dirty="0" smtClean="0">
                <a:solidFill>
                  <a:prstClr val="white"/>
                </a:solidFill>
              </a:rPr>
              <a:t>1. </a:t>
            </a:r>
            <a:r>
              <a:rPr lang="zh-TW" altLang="en-US" sz="2200" dirty="0" smtClean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在該日曆季度中購買總值</a:t>
            </a:r>
            <a:r>
              <a:rPr lang="zh-TW" altLang="en-US" sz="2200" dirty="0" smtClean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為 </a:t>
            </a:r>
            <a:r>
              <a:rPr lang="en-US" altLang="zh-TW" sz="2200" dirty="0" smtClean="0">
                <a:solidFill>
                  <a:srgbClr val="FFFF00"/>
                </a:solidFill>
                <a:ea typeface="華康儷中黑" panose="020B0509000000000000" pitchFamily="49" charset="-120"/>
              </a:rPr>
              <a:t>1300 BV </a:t>
            </a:r>
            <a:r>
              <a:rPr lang="zh-TW" altLang="en-US" sz="2200" dirty="0" smtClean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的產品</a:t>
            </a:r>
            <a:r>
              <a:rPr lang="zh-TW" altLang="en-US" sz="2200" dirty="0" smtClean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。這些產品必須由你或你個人登記的優惠顧客購買。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200" b="1" dirty="0" smtClean="0">
                <a:solidFill>
                  <a:prstClr val="white"/>
                </a:solidFill>
              </a:rPr>
              <a:t>2. </a:t>
            </a:r>
            <a:r>
              <a:rPr lang="zh-TW" altLang="en-US" sz="2200" dirty="0" smtClean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在該日曆季度中購買總值為</a:t>
            </a:r>
            <a:r>
              <a:rPr lang="zh-TW" altLang="en-US" sz="2200" dirty="0" smtClean="0">
                <a:solidFill>
                  <a:prstClr val="black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 </a:t>
            </a:r>
            <a:r>
              <a:rPr lang="en-US" altLang="zh-TW" sz="2200" dirty="0" smtClean="0">
                <a:solidFill>
                  <a:srgbClr val="FFFF00"/>
                </a:solidFill>
                <a:ea typeface="華康儷中黑" panose="020B0509000000000000" pitchFamily="49" charset="-120"/>
              </a:rPr>
              <a:t>45 IBV </a:t>
            </a:r>
            <a:r>
              <a:rPr lang="zh-TW" altLang="en-US" sz="2200" dirty="0" smtClean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的產品</a:t>
            </a:r>
            <a:r>
              <a:rPr lang="zh-TW" altLang="en-US" sz="2200" dirty="0" smtClean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。這些產品必須由你或你個人登記的優惠顧客購買。</a:t>
            </a:r>
            <a:r>
              <a:rPr lang="zh-TW" altLang="en-US" sz="2200" b="1" dirty="0" smtClean="0">
                <a:solidFill>
                  <a:prstClr val="white"/>
                </a:solidFill>
              </a:rPr>
              <a:t> </a:t>
            </a:r>
            <a:endParaRPr lang="zh-HK" altLang="en-US" sz="2200" b="1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200" u="sng" dirty="0" smtClean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組織建立要求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200" dirty="0" smtClean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1. </a:t>
            </a:r>
            <a:r>
              <a:rPr lang="zh-TW" altLang="en-US" sz="2200" dirty="0" smtClean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填寫在該季度</a:t>
            </a:r>
            <a:r>
              <a:rPr lang="zh-TW" altLang="en-US" sz="2200" dirty="0" smtClean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親自推薦的兩位美安香港超連鎖店主</a:t>
            </a:r>
            <a:r>
              <a:rPr lang="zh-TW" altLang="en-US" sz="2200" dirty="0" smtClean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姓名和會員號碼。</a:t>
            </a:r>
            <a:r>
              <a:rPr lang="zh-TW" altLang="en-US" sz="2200" b="1" dirty="0" smtClean="0">
                <a:solidFill>
                  <a:prstClr val="white"/>
                </a:solidFill>
              </a:rPr>
              <a:t> </a:t>
            </a:r>
            <a:endParaRPr lang="en-US" altLang="zh-TW" sz="2200" b="1" dirty="0" smtClean="0">
              <a:solidFill>
                <a:prstClr val="white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b="1" u="sng" dirty="0">
                <a:solidFill>
                  <a:prstClr val="white"/>
                </a:solidFill>
              </a:rPr>
              <a:t>Product Use and Retail Sales Requirements </a:t>
            </a:r>
            <a:endParaRPr lang="en-US" sz="2200" dirty="0">
              <a:solidFill>
                <a:prstClr val="white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200" dirty="0" smtClean="0">
                <a:solidFill>
                  <a:prstClr val="white"/>
                </a:solidFill>
              </a:rPr>
              <a:t>1.</a:t>
            </a:r>
            <a:r>
              <a:rPr lang="en-US" sz="2200" dirty="0" smtClean="0">
                <a:solidFill>
                  <a:prstClr val="white"/>
                </a:solidFill>
              </a:rPr>
              <a:t>Purchase </a:t>
            </a:r>
            <a:r>
              <a:rPr lang="en-US" sz="2200" dirty="0">
                <a:solidFill>
                  <a:prstClr val="white"/>
                </a:solidFill>
              </a:rPr>
              <a:t>a total of 1300 BV of product for the respective quarter. These product purchases must be from your paying </a:t>
            </a:r>
            <a:r>
              <a:rPr lang="en-US" sz="2200" dirty="0" smtClean="0">
                <a:solidFill>
                  <a:prstClr val="white"/>
                </a:solidFill>
              </a:rPr>
              <a:t>UFO </a:t>
            </a:r>
            <a:r>
              <a:rPr lang="en-US" sz="2200" dirty="0">
                <a:solidFill>
                  <a:prstClr val="white"/>
                </a:solidFill>
              </a:rPr>
              <a:t>ID or from a personally registered Preferred Customer’s paying ID.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200" dirty="0" smtClean="0">
                <a:solidFill>
                  <a:prstClr val="white"/>
                </a:solidFill>
              </a:rPr>
              <a:t>2.</a:t>
            </a:r>
            <a:r>
              <a:rPr lang="en-US" sz="2200" dirty="0" smtClean="0">
                <a:solidFill>
                  <a:prstClr val="white"/>
                </a:solidFill>
              </a:rPr>
              <a:t>Purchase </a:t>
            </a:r>
            <a:r>
              <a:rPr lang="en-US" sz="2200" dirty="0">
                <a:solidFill>
                  <a:prstClr val="white"/>
                </a:solidFill>
              </a:rPr>
              <a:t>a minimum of 45 IBV of product for the respective quarter. These IBV product purchases must be from your paying </a:t>
            </a:r>
            <a:r>
              <a:rPr lang="en-US" sz="2200" dirty="0" smtClean="0">
                <a:solidFill>
                  <a:prstClr val="white"/>
                </a:solidFill>
              </a:rPr>
              <a:t>UFO </a:t>
            </a:r>
            <a:r>
              <a:rPr lang="en-US" sz="2200" dirty="0">
                <a:solidFill>
                  <a:prstClr val="white"/>
                </a:solidFill>
              </a:rPr>
              <a:t>ID or from a personally registered Preferred Customer’s paying ID</a:t>
            </a:r>
            <a:r>
              <a:rPr lang="en-US" sz="2200" dirty="0" smtClean="0">
                <a:solidFill>
                  <a:prstClr val="white"/>
                </a:solidFill>
              </a:rPr>
              <a:t>.</a:t>
            </a:r>
            <a:endParaRPr lang="en-US" sz="2200" dirty="0">
              <a:solidFill>
                <a:prstClr val="white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b="1" u="sng" dirty="0">
                <a:solidFill>
                  <a:prstClr val="white"/>
                </a:solidFill>
              </a:rPr>
              <a:t>Organization Building Requirements </a:t>
            </a:r>
            <a:endParaRPr lang="en-US" sz="2200" dirty="0">
              <a:solidFill>
                <a:prstClr val="white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dirty="0">
                <a:solidFill>
                  <a:prstClr val="white"/>
                </a:solidFill>
              </a:rPr>
              <a:t>1. Enter the names and the Market Hong Kong Identification Numbers of the two qualified </a:t>
            </a:r>
            <a:r>
              <a:rPr lang="en-US" sz="2200" dirty="0" smtClean="0">
                <a:solidFill>
                  <a:prstClr val="white"/>
                </a:solidFill>
              </a:rPr>
              <a:t>UFO </a:t>
            </a:r>
            <a:r>
              <a:rPr lang="en-US" sz="2200" dirty="0">
                <a:solidFill>
                  <a:prstClr val="white"/>
                </a:solidFill>
              </a:rPr>
              <a:t>that you personally sponsored for the respective quarter. </a:t>
            </a:r>
            <a:br>
              <a:rPr lang="en-US" sz="2200" dirty="0">
                <a:solidFill>
                  <a:prstClr val="white"/>
                </a:solidFill>
              </a:rPr>
            </a:br>
            <a:endParaRPr lang="en-US" sz="2200" dirty="0">
              <a:solidFill>
                <a:prstClr val="white"/>
              </a:solidFill>
            </a:endParaRPr>
          </a:p>
          <a:p>
            <a:endParaRPr lang="zh-TW" altLang="en-US" sz="1200" b="1" dirty="0" smtClean="0">
              <a:solidFill>
                <a:prstClr val="black"/>
              </a:solidFill>
            </a:endParaRPr>
          </a:p>
          <a:p>
            <a:endParaRPr lang="en-US" altLang="zh-HK" sz="12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03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533400" y="609600"/>
            <a:ext cx="8229600" cy="540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zh-HK" sz="1200" b="1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HK" altLang="en-US" sz="2200" u="sng" dirty="0" smtClean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培訓要求</a:t>
            </a:r>
            <a:r>
              <a:rPr lang="zh-HK" altLang="en-US" sz="2200" b="1" u="sng" dirty="0" smtClean="0">
                <a:solidFill>
                  <a:srgbClr val="FFFF00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200" b="1" dirty="0" smtClean="0">
                <a:solidFill>
                  <a:prstClr val="white"/>
                </a:solidFill>
              </a:rPr>
              <a:t>1. </a:t>
            </a:r>
            <a:r>
              <a:rPr lang="zh-TW" altLang="en-US" sz="2200" dirty="0" smtClean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參加或主講過</a:t>
            </a:r>
            <a:r>
              <a:rPr lang="zh-TW" altLang="en-US" sz="2200" dirty="0" smtClean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一次新超連鎖店主訓練</a:t>
            </a:r>
            <a:r>
              <a:rPr lang="zh-TW" altLang="en-US" sz="2200" dirty="0" smtClean="0">
                <a:solidFill>
                  <a:srgbClr val="FFFF00"/>
                </a:solidFill>
              </a:rPr>
              <a:t> </a:t>
            </a:r>
            <a:r>
              <a:rPr lang="en-US" altLang="zh-TW" sz="2200" dirty="0" smtClean="0">
                <a:solidFill>
                  <a:srgbClr val="FFFF00"/>
                </a:solidFill>
              </a:rPr>
              <a:t>(NUOT)</a:t>
            </a:r>
            <a:r>
              <a:rPr lang="zh-TW" altLang="en-US" sz="2200" dirty="0" smtClean="0">
                <a:solidFill>
                  <a:prstClr val="white"/>
                </a:solidFill>
              </a:rPr>
              <a:t>。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200" dirty="0" smtClean="0">
                <a:solidFill>
                  <a:prstClr val="white"/>
                </a:solidFill>
              </a:rPr>
              <a:t>2. </a:t>
            </a:r>
            <a:r>
              <a:rPr lang="zh-TW" altLang="en-US" sz="2200" dirty="0" smtClean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參加或主講過</a:t>
            </a:r>
            <a:r>
              <a:rPr lang="zh-TW" altLang="en-US" sz="2200" dirty="0" smtClean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一次成功五要訣訓練</a:t>
            </a:r>
            <a:r>
              <a:rPr lang="zh-TW" altLang="en-US" sz="2200" dirty="0" smtClean="0">
                <a:solidFill>
                  <a:srgbClr val="FFFF00"/>
                </a:solidFill>
              </a:rPr>
              <a:t> </a:t>
            </a:r>
            <a:r>
              <a:rPr lang="en-US" altLang="zh-TW" sz="2200" dirty="0" smtClean="0">
                <a:solidFill>
                  <a:srgbClr val="FFFF00"/>
                </a:solidFill>
              </a:rPr>
              <a:t>(B5)</a:t>
            </a:r>
            <a:r>
              <a:rPr lang="zh-TW" altLang="en-US" sz="2200" dirty="0" smtClean="0">
                <a:solidFill>
                  <a:srgbClr val="FFFF00"/>
                </a:solidFill>
              </a:rPr>
              <a:t>。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200" dirty="0" smtClean="0">
                <a:solidFill>
                  <a:prstClr val="white"/>
                </a:solidFill>
              </a:rPr>
              <a:t>3. </a:t>
            </a:r>
            <a:r>
              <a:rPr lang="zh-TW" altLang="en-US" sz="2200" dirty="0" smtClean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在一日曆年度內參加或主講過</a:t>
            </a:r>
            <a:r>
              <a:rPr lang="zh-TW" altLang="en-US" sz="2200" dirty="0" smtClean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一次授證經理級訓練</a:t>
            </a:r>
            <a:r>
              <a:rPr lang="zh-TW" altLang="en-US" sz="2200" dirty="0" smtClean="0">
                <a:solidFill>
                  <a:srgbClr val="FFFF00"/>
                </a:solidFill>
              </a:rPr>
              <a:t> </a:t>
            </a:r>
            <a:r>
              <a:rPr lang="en-US" altLang="zh-TW" sz="2200" dirty="0" smtClean="0">
                <a:solidFill>
                  <a:srgbClr val="FFFF00"/>
                </a:solidFill>
              </a:rPr>
              <a:t>(ECCT)</a:t>
            </a:r>
            <a:r>
              <a:rPr lang="zh-TW" altLang="en-US" sz="2200" dirty="0" smtClean="0">
                <a:solidFill>
                  <a:prstClr val="white"/>
                </a:solidFill>
              </a:rPr>
              <a:t>。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200" dirty="0" smtClean="0">
                <a:solidFill>
                  <a:prstClr val="white"/>
                </a:solidFill>
              </a:rPr>
              <a:t>4. </a:t>
            </a:r>
            <a:r>
              <a:rPr lang="zh-TW" altLang="en-US" sz="2200" dirty="0" smtClean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買至少</a:t>
            </a:r>
            <a:r>
              <a:rPr lang="zh-TW" altLang="en-US" sz="2200" dirty="0" smtClean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三張</a:t>
            </a:r>
            <a:r>
              <a:rPr lang="zh-TW" altLang="en-US" sz="2200" dirty="0" smtClean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領袖訓練會議或</a:t>
            </a:r>
            <a:r>
              <a:rPr lang="zh-TW" altLang="en-US" sz="2200" dirty="0" smtClean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香港年會的門票。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2200" b="1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HK" sz="2200" b="1" u="sng" dirty="0" smtClean="0">
                <a:solidFill>
                  <a:srgbClr val="FFFF00"/>
                </a:solidFill>
              </a:rPr>
              <a:t>Training </a:t>
            </a:r>
            <a:r>
              <a:rPr lang="en-US" altLang="zh-HK" sz="2200" b="1" u="sng" dirty="0">
                <a:solidFill>
                  <a:srgbClr val="FFFF00"/>
                </a:solidFill>
              </a:rPr>
              <a:t>Requirements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HK" sz="2200" b="1" dirty="0" smtClean="0">
                <a:solidFill>
                  <a:prstClr val="white"/>
                </a:solidFill>
              </a:rPr>
              <a:t>1</a:t>
            </a:r>
            <a:r>
              <a:rPr lang="en-US" altLang="zh-HK" sz="2200" b="1" dirty="0">
                <a:solidFill>
                  <a:prstClr val="white"/>
                </a:solidFill>
              </a:rPr>
              <a:t>. Attended or conducted </a:t>
            </a:r>
            <a:r>
              <a:rPr lang="en-US" altLang="zh-HK" sz="2200" b="1" dirty="0">
                <a:solidFill>
                  <a:srgbClr val="FFFF00"/>
                </a:solidFill>
              </a:rPr>
              <a:t>one New </a:t>
            </a:r>
            <a:r>
              <a:rPr lang="en-US" altLang="zh-TW" sz="2200" b="1" dirty="0" smtClean="0">
                <a:solidFill>
                  <a:srgbClr val="FFFF00"/>
                </a:solidFill>
              </a:rPr>
              <a:t>UFO</a:t>
            </a:r>
            <a:r>
              <a:rPr lang="en-US" altLang="zh-HK" sz="2200" b="1" dirty="0" smtClean="0">
                <a:solidFill>
                  <a:srgbClr val="FFFF00"/>
                </a:solidFill>
              </a:rPr>
              <a:t> </a:t>
            </a:r>
            <a:r>
              <a:rPr lang="en-US" altLang="zh-HK" sz="2200" b="1" dirty="0">
                <a:solidFill>
                  <a:srgbClr val="FFFF00"/>
                </a:solidFill>
              </a:rPr>
              <a:t>Trainings</a:t>
            </a:r>
            <a:r>
              <a:rPr lang="en-US" altLang="zh-HK" sz="2200" b="1" dirty="0">
                <a:solidFill>
                  <a:prstClr val="white"/>
                </a:solidFill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HK" sz="2200" b="1" dirty="0" smtClean="0">
                <a:solidFill>
                  <a:prstClr val="white"/>
                </a:solidFill>
              </a:rPr>
              <a:t>2</a:t>
            </a:r>
            <a:r>
              <a:rPr lang="en-US" altLang="zh-HK" sz="2200" b="1" dirty="0">
                <a:solidFill>
                  <a:prstClr val="white"/>
                </a:solidFill>
              </a:rPr>
              <a:t>. Attended or conducted </a:t>
            </a:r>
            <a:r>
              <a:rPr lang="en-US" altLang="zh-HK" sz="2200" b="1" dirty="0">
                <a:solidFill>
                  <a:srgbClr val="FFFF00"/>
                </a:solidFill>
              </a:rPr>
              <a:t>one Basic Five Trainings</a:t>
            </a:r>
            <a:r>
              <a:rPr lang="en-US" altLang="zh-HK" sz="2200" b="1" dirty="0">
                <a:solidFill>
                  <a:prstClr val="white"/>
                </a:solidFill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HK" sz="2200" b="1" dirty="0" smtClean="0">
                <a:solidFill>
                  <a:prstClr val="white"/>
                </a:solidFill>
              </a:rPr>
              <a:t>3</a:t>
            </a:r>
            <a:r>
              <a:rPr lang="en-US" altLang="zh-HK" sz="2200" b="1" dirty="0">
                <a:solidFill>
                  <a:prstClr val="white"/>
                </a:solidFill>
              </a:rPr>
              <a:t>. Attended or conducted </a:t>
            </a:r>
            <a:r>
              <a:rPr lang="en-US" altLang="zh-HK" sz="2200" b="1" dirty="0">
                <a:solidFill>
                  <a:srgbClr val="FFFF00"/>
                </a:solidFill>
              </a:rPr>
              <a:t>one Executive Coordinator Certification Training (ECCT) </a:t>
            </a:r>
            <a:r>
              <a:rPr lang="en-US" altLang="zh-HK" sz="2200" b="1" dirty="0">
                <a:solidFill>
                  <a:prstClr val="white"/>
                </a:solidFill>
              </a:rPr>
              <a:t>per calendar year.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HK" sz="2200" b="1" dirty="0" smtClean="0">
                <a:solidFill>
                  <a:prstClr val="white"/>
                </a:solidFill>
              </a:rPr>
              <a:t>4</a:t>
            </a:r>
            <a:r>
              <a:rPr lang="en-US" altLang="zh-HK" sz="2200" b="1" dirty="0">
                <a:solidFill>
                  <a:prstClr val="white"/>
                </a:solidFill>
              </a:rPr>
              <a:t>. Purchase a minimum of </a:t>
            </a:r>
            <a:r>
              <a:rPr lang="en-US" altLang="zh-HK" sz="2200" b="1" dirty="0">
                <a:solidFill>
                  <a:srgbClr val="FFFF00"/>
                </a:solidFill>
              </a:rPr>
              <a:t>three tickets </a:t>
            </a:r>
            <a:r>
              <a:rPr lang="en-US" altLang="zh-HK" sz="2200" b="1" dirty="0">
                <a:solidFill>
                  <a:prstClr val="white"/>
                </a:solidFill>
              </a:rPr>
              <a:t>to </a:t>
            </a:r>
            <a:r>
              <a:rPr lang="en-US" altLang="zh-HK" sz="2200" b="1" dirty="0">
                <a:solidFill>
                  <a:srgbClr val="FFFF00"/>
                </a:solidFill>
              </a:rPr>
              <a:t>Leadership School and Annual Convention. </a:t>
            </a:r>
          </a:p>
        </p:txBody>
      </p:sp>
    </p:spTree>
    <p:extLst>
      <p:ext uri="{BB962C8B-B14F-4D97-AF65-F5344CB8AC3E}">
        <p14:creationId xmlns:p14="http://schemas.microsoft.com/office/powerpoint/2010/main" val="171285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228600" y="381000"/>
            <a:ext cx="8229600" cy="540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200" u="sng" dirty="0" smtClean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晉升級別</a:t>
            </a:r>
            <a:r>
              <a:rPr lang="en-US" altLang="zh-TW" sz="2200" u="sng" dirty="0" smtClean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/</a:t>
            </a:r>
            <a:r>
              <a:rPr lang="zh-TW" altLang="en-US" sz="2200" u="sng" dirty="0" smtClean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獲取相應收入的要求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200" b="1" dirty="0" smtClean="0">
                <a:solidFill>
                  <a:prstClr val="white"/>
                </a:solidFill>
              </a:rPr>
              <a:t>1. </a:t>
            </a:r>
            <a:r>
              <a:rPr lang="zh-TW" altLang="en-US" sz="2200" dirty="0" smtClean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將你的</a:t>
            </a:r>
            <a:r>
              <a:rPr lang="zh-TW" altLang="en-US" sz="2200" dirty="0" smtClean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成功五要訣自我評估測試的</a:t>
            </a:r>
            <a:r>
              <a:rPr lang="zh-TW" altLang="en-US" sz="2200" dirty="0" smtClean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首頁複印一份，分數應在 </a:t>
            </a:r>
            <a:r>
              <a:rPr lang="en-US" altLang="zh-TW" sz="2200" dirty="0" smtClean="0">
                <a:solidFill>
                  <a:prstClr val="white"/>
                </a:solidFill>
                <a:ea typeface="華康儷中黑" panose="020B0509000000000000" pitchFamily="49" charset="-120"/>
              </a:rPr>
              <a:t>50%</a:t>
            </a:r>
            <a:r>
              <a:rPr lang="en-US" altLang="zh-TW" sz="2200" dirty="0" smtClean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 </a:t>
            </a:r>
            <a:r>
              <a:rPr lang="zh-TW" altLang="en-US" sz="2200" dirty="0" smtClean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以上。在確認表上簽名，並將該自我評估表首頁複印本與確認表一起遞交。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HK" altLang="en-US" sz="2200" dirty="0" smtClean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及</a:t>
            </a:r>
            <a:r>
              <a:rPr lang="en-US" altLang="zh-HK" sz="2200" dirty="0" smtClean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/</a:t>
            </a:r>
            <a:r>
              <a:rPr lang="zh-HK" altLang="en-US" sz="2200" dirty="0" smtClean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或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200" b="1" dirty="0" smtClean="0">
                <a:solidFill>
                  <a:prstClr val="white"/>
                </a:solidFill>
              </a:rPr>
              <a:t>2. </a:t>
            </a:r>
            <a:r>
              <a:rPr lang="zh-TW" altLang="en-US" sz="2200" b="1" dirty="0" smtClean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填寫商業發展中心號碼，該中心在該季度的</a:t>
            </a:r>
            <a:r>
              <a:rPr lang="en-US" altLang="zh-TW" sz="2200" b="1" dirty="0" smtClean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BV</a:t>
            </a:r>
            <a:r>
              <a:rPr lang="zh-TW" altLang="en-US" sz="2200" b="1" dirty="0" smtClean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及</a:t>
            </a:r>
            <a:r>
              <a:rPr lang="en-US" altLang="zh-TW" sz="2200" b="1" dirty="0" smtClean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/</a:t>
            </a:r>
            <a:r>
              <a:rPr lang="zh-TW" altLang="en-US" sz="2200" b="1" dirty="0" smtClean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或 </a:t>
            </a:r>
            <a:r>
              <a:rPr lang="en-US" altLang="zh-TW" sz="2200" b="1" dirty="0" smtClean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IBV</a:t>
            </a:r>
            <a:r>
              <a:rPr lang="zh-TW" altLang="en-US" sz="2200" b="1" dirty="0" smtClean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至少為你賺得港幣 </a:t>
            </a:r>
            <a:r>
              <a:rPr lang="en-US" altLang="zh-TW" sz="2200" b="1" dirty="0" smtClean="0">
                <a:solidFill>
                  <a:srgbClr val="FFFF00"/>
                </a:solidFill>
                <a:ea typeface="華康儷中黑" panose="020B0509000000000000" pitchFamily="49" charset="-120"/>
              </a:rPr>
              <a:t>$6,900 </a:t>
            </a:r>
            <a:r>
              <a:rPr lang="zh-TW" altLang="en-US" sz="2200" b="1" dirty="0" smtClean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的佣金</a:t>
            </a:r>
            <a:r>
              <a:rPr lang="zh-TW" altLang="en-US" sz="2200" b="1" dirty="0" smtClean="0">
                <a:solidFill>
                  <a:prstClr val="white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。</a:t>
            </a:r>
            <a:r>
              <a:rPr lang="zh-TW" altLang="en-US" sz="2200" b="1" dirty="0" smtClean="0">
                <a:solidFill>
                  <a:prstClr val="black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 </a:t>
            </a:r>
            <a:endParaRPr lang="en-US" altLang="zh-TW" sz="2200" b="1" dirty="0" smtClean="0">
              <a:solidFill>
                <a:prstClr val="black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HK" sz="2200" b="1" u="sng" dirty="0" smtClean="0">
                <a:solidFill>
                  <a:prstClr val="white"/>
                </a:solidFill>
              </a:rPr>
              <a:t>Pin </a:t>
            </a:r>
            <a:r>
              <a:rPr lang="en-US" altLang="zh-HK" sz="2200" b="1" u="sng" dirty="0">
                <a:solidFill>
                  <a:prstClr val="white"/>
                </a:solidFill>
              </a:rPr>
              <a:t>Level/Income Consistency Requirements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HK" sz="2200" b="1" dirty="0">
                <a:solidFill>
                  <a:prstClr val="white"/>
                </a:solidFill>
              </a:rPr>
              <a:t>1. Make a photocopy of your Basic Five Diagnostic Test cover sheet in which you scored greater than or equal to 50%. Initial that you are attaching and submitting the copy of the cover sheet with this form.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HK" sz="2200" b="1" dirty="0" smtClean="0">
                <a:solidFill>
                  <a:prstClr val="white"/>
                </a:solidFill>
              </a:rPr>
              <a:t>AND/OR </a:t>
            </a:r>
            <a:endParaRPr lang="en-US" altLang="zh-HK" sz="2200" b="1" dirty="0">
              <a:solidFill>
                <a:prstClr val="white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HK" sz="2200" b="1" dirty="0" smtClean="0">
                <a:solidFill>
                  <a:prstClr val="white"/>
                </a:solidFill>
              </a:rPr>
              <a:t>2</a:t>
            </a:r>
            <a:r>
              <a:rPr lang="en-US" altLang="zh-HK" sz="2200" b="1" dirty="0">
                <a:solidFill>
                  <a:prstClr val="white"/>
                </a:solidFill>
              </a:rPr>
              <a:t>. Enter the BDC extension from which you earned a minimum of $6900 in commissions for the respective quarter. (BV and/or IBV) </a:t>
            </a:r>
          </a:p>
          <a:p>
            <a:endParaRPr lang="zh-HK" altLang="en-US" sz="2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97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2896</Words>
  <Application>Microsoft Office PowerPoint</Application>
  <PresentationFormat>On-screen Show (4:3)</PresentationFormat>
  <Paragraphs>264</Paragraphs>
  <Slides>31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1_Office Theme</vt:lpstr>
      <vt:lpstr>PowerPoint Presentation</vt:lpstr>
      <vt:lpstr>PowerPoint Presentation</vt:lpstr>
      <vt:lpstr> 如何運用Master UFO 建立UFO團隊  </vt:lpstr>
      <vt:lpstr>甚麼是Master UFO What is Master UFO Program? </vt:lpstr>
      <vt:lpstr>PowerPoint Presentation</vt:lpstr>
      <vt:lpstr>P.4 主管超連鎖™店主(UFO)標準  日曆季度合格確認表填寫須知 Calendar Quarterly Qualification  Verification and Validation Form Instructions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基本十顧客　七人強 Base 10 Seven Strong</vt:lpstr>
      <vt:lpstr>PowerPoint Presentation</vt:lpstr>
      <vt:lpstr>UFO 團隊成效  Team UFO Performance</vt:lpstr>
      <vt:lpstr>檢視,調整,修正 Review, adjustment, modification  </vt:lpstr>
      <vt:lpstr>小事成就大事,沒有奇蹟,只有累積 Trivial Accomplish Great Things, Nothing but Accumulation</vt:lpstr>
      <vt:lpstr>UFO成功心得 UFO Successful Tips</vt:lpstr>
      <vt:lpstr>解決問題的態度 Attitude of Problem-solving</vt:lpstr>
      <vt:lpstr>好問題建立好關係 Power Questions Build Relationships </vt:lpstr>
      <vt:lpstr>Kawae人生意義 The meaning of Kawae’s life</vt:lpstr>
      <vt:lpstr>PowerPoint Presentation</vt:lpstr>
      <vt:lpstr>行動就是一切! Just Do It!</vt:lpstr>
      <vt:lpstr>謝謝 Thank you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markethongkong</dc:creator>
  <cp:lastModifiedBy>Monie Chan</cp:lastModifiedBy>
  <cp:revision>3</cp:revision>
  <dcterms:created xsi:type="dcterms:W3CDTF">2014-11-18T03:06:20Z</dcterms:created>
  <dcterms:modified xsi:type="dcterms:W3CDTF">2014-12-10T05:55:27Z</dcterms:modified>
</cp:coreProperties>
</file>